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6858000" cx="9144000"/>
  <p:notesSz cx="6858000" cy="9144000"/>
  <p:embeddedFontLst>
    <p:embeddedFont>
      <p:font typeface="Nunito"/>
      <p:bold r:id="rId33"/>
      <p:boldItalic r:id="rId34"/>
    </p:embeddedFont>
    <p:embeddedFont>
      <p:font typeface="Arial Black"/>
      <p:regular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86BA3893-93CC-4976-A32B-3A5EBB404ED4}">
  <a:tblStyle styleId="{86BA3893-93CC-4976-A32B-3A5EBB404ED4}" styleName="Table_0">
    <a:wholeTbl>
      <a:tcTxStyle b="off" i="off">
        <a:font>
          <a:latin typeface="Calibri"/>
          <a:ea typeface="Calibri"/>
          <a:cs typeface="Calibri"/>
        </a:font>
        <a:schemeClr val="dk1"/>
      </a:tcTxStyle>
      <a:tcStyle>
        <a:tcBdr>
          <a:left>
            <a:ln cap="flat" cmpd="sng" w="12700">
              <a:solidFill>
                <a:schemeClr val="accent4"/>
              </a:solidFill>
              <a:prstDash val="solid"/>
              <a:round/>
              <a:headEnd len="med" w="med" type="none"/>
              <a:tailEnd len="med" w="med" type="none"/>
            </a:ln>
          </a:left>
          <a:right>
            <a:ln cap="flat" cmpd="sng" w="12700">
              <a:solidFill>
                <a:schemeClr val="accent4"/>
              </a:solidFill>
              <a:prstDash val="solid"/>
              <a:round/>
              <a:headEnd len="med" w="med" type="none"/>
              <a:tailEnd len="med" w="med" type="none"/>
            </a:ln>
          </a:right>
          <a:top>
            <a:ln cap="flat" cmpd="sng" w="12700">
              <a:solidFill>
                <a:schemeClr val="accent4"/>
              </a:solidFill>
              <a:prstDash val="solid"/>
              <a:round/>
              <a:headEnd len="med" w="med" type="none"/>
              <a:tailEnd len="med" w="med" type="none"/>
            </a:ln>
          </a:top>
          <a:bottom>
            <a:ln cap="flat" cmpd="sng" w="12700">
              <a:solidFill>
                <a:schemeClr val="accent4"/>
              </a:solidFill>
              <a:prstDash val="solid"/>
              <a:round/>
              <a:headEnd len="med" w="med" type="none"/>
              <a:tailEnd len="med" w="med" type="none"/>
            </a:ln>
          </a:bottom>
          <a:insideH>
            <a:ln cap="flat" cmpd="sng" w="12700">
              <a:solidFill>
                <a:schemeClr val="accent4"/>
              </a:solidFill>
              <a:prstDash val="solid"/>
              <a:round/>
              <a:headEnd len="med" w="med" type="none"/>
              <a:tailEnd len="med" w="med" type="none"/>
            </a:ln>
          </a:insideH>
          <a:insideV>
            <a:ln cap="flat" cmpd="sng" w="12700">
              <a:solidFill>
                <a:schemeClr val="accent4"/>
              </a:solidFill>
              <a:prstDash val="solid"/>
              <a:round/>
              <a:headEnd len="med" w="med" type="none"/>
              <a:tailEnd len="med" w="med" type="none"/>
            </a:ln>
          </a:insideV>
        </a:tcBdr>
        <a:fill>
          <a:solidFill>
            <a:srgbClr val="FFFFFF">
              <a:alpha val="0"/>
            </a:srgbClr>
          </a:solidFill>
        </a:fill>
      </a:tcStyle>
    </a:wholeTbl>
    <a:band1H>
      <a:tcTxStyle/>
      <a:tcStyle>
        <a:fill>
          <a:solidFill>
            <a:schemeClr val="accent4">
              <a:alpha val="20000"/>
            </a:schemeClr>
          </a:solidFill>
        </a:fill>
      </a:tcStyle>
    </a:band1H>
    <a:band2H>
      <a:tcTxStyle/>
    </a:band2H>
    <a:band1V>
      <a:tcTxStyle/>
      <a:tcStyle>
        <a:fill>
          <a:solidFill>
            <a:schemeClr val="accent4">
              <a:alpha val="20000"/>
            </a:schemeClr>
          </a:solidFill>
        </a:fill>
      </a:tcStyle>
    </a:band1V>
    <a:band2V>
      <a:tcTxStyle/>
    </a:band2V>
    <a:lastCol>
      <a:tcTxStyle b="on" i="off"/>
    </a:lastCol>
    <a:firstCol>
      <a:tcTxStyle b="on" i="off"/>
    </a:firstCol>
    <a:lastRow>
      <a:tcTxStyle b="on" i="off"/>
      <a:tcStyle>
        <a:tcBdr>
          <a:top>
            <a:ln cap="flat" cmpd="sng" w="50800">
              <a:solidFill>
                <a:schemeClr val="accent4"/>
              </a:solidFill>
              <a:prstDash val="solid"/>
              <a:round/>
              <a:headEnd len="med" w="med" type="none"/>
              <a:tailEnd len="med" w="med" type="none"/>
            </a:ln>
          </a:top>
        </a:tcBdr>
        <a:fill>
          <a:solidFill>
            <a:srgbClr val="FFFFFF">
              <a:alpha val="0"/>
            </a:srgbClr>
          </a:solidFill>
        </a:fill>
      </a:tcStyle>
    </a:lastRow>
    <a:seCell>
      <a:tcTxStyle/>
    </a:seCell>
    <a:swCell>
      <a:tcTxStyle/>
    </a:swCell>
    <a:firstRow>
      <a:tcTxStyle b="on" i="off"/>
      <a:tcStyle>
        <a:tcBdr>
          <a:bottom>
            <a:ln cap="flat" cmpd="sng" w="25400">
              <a:solidFill>
                <a:schemeClr val="accent4"/>
              </a:solidFill>
              <a:prstDash val="solid"/>
              <a:round/>
              <a:headEnd len="med" w="med" type="none"/>
              <a:tailEnd len="med" w="med" type="none"/>
            </a:ln>
          </a:bottom>
        </a:tcBdr>
        <a:fill>
          <a:solidFill>
            <a:srgbClr val="FFFFFF">
              <a:alpha val="0"/>
            </a:srgbClr>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Nunito-bold.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ArialBlack-regular.fntdata"/><Relationship Id="rId12" Type="http://schemas.openxmlformats.org/officeDocument/2006/relationships/slide" Target="slides/slide7.xml"/><Relationship Id="rId34" Type="http://schemas.openxmlformats.org/officeDocument/2006/relationships/font" Target="fonts/Nunito-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800" cy="458788"/>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3" y="0"/>
            <a:ext cx="2971800" cy="458788"/>
          </a:xfrm>
          <a:prstGeom prst="rect">
            <a:avLst/>
          </a:prstGeom>
          <a:noFill/>
          <a:ln>
            <a:noFill/>
          </a:ln>
        </p:spPr>
        <p:txBody>
          <a:bodyPr anchorCtr="0" anchor="t" bIns="91425" lIns="91425" spcFirstLastPara="1" rIns="91425" wrap="square" tIns="91425"/>
          <a:lstStyle>
            <a:lvl1pPr indent="0" lvl="0" mar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800" cy="458787"/>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 name="Shape 51"/>
        <p:cNvGrpSpPr/>
        <p:nvPr/>
      </p:nvGrpSpPr>
      <p:grpSpPr>
        <a:xfrm>
          <a:off x="0" y="0"/>
          <a:ext cx="0" cy="0"/>
          <a:chOff x="0" y="0"/>
          <a:chExt cx="0" cy="0"/>
        </a:xfrm>
      </p:grpSpPr>
      <p:sp>
        <p:nvSpPr>
          <p:cNvPr id="52" name="Shape 52"/>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3" name="Shape 53"/>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Shape 174"/>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75" name="Shape 175"/>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82" name="Shape 182"/>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IRB’s are difficult and lengthy to obtain both both Hruda and Devine suggested against getting one.</a:t>
            </a:r>
            <a:endParaRPr/>
          </a:p>
          <a:p>
            <a:pPr indent="0" lvl="0" marL="0" marR="0" rtl="0" algn="l">
              <a:spcBef>
                <a:spcPts val="0"/>
              </a:spcBef>
              <a:spcAft>
                <a:spcPts val="0"/>
              </a:spcAft>
              <a:buNone/>
            </a:pP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As engineers we are more focused on the mechanical aspect of design rather than the overall appeal.</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83" name="Shape 183"/>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Shape 191"/>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92" name="Shape 192"/>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Shape 198"/>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99" name="Shape 199"/>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Since human testing is difficult, the testing pool may be very small and possibly just Kali.</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Since comfort and style cannot be simply measured, tests will be administered with the prototype of the shoe. These tests will use a scale of one to ten. For comfort, a one will represent how the subject feels after roughly two to three hours of wearing high heels and a ten will represent what the subject considers to be a comfortable pair of shoes. The subject will then wear the prototype of the convertible shoe in the flat state and report their level of comfort on the scale from one to ten. For style, a one will represent what the subject considers an unstylish, unprofessional shoe appearance and a ten will represent what the subject considers to be a stylish pair of high heel shoes. The subject will then observe the convertible shoe in its heel state both up close and being worn and report how stylish they view the shoes to be on the scale of one to ten. Details of the testing process and the testing scale may be adjusted at a later date, but this will be the basic process used to measure style and comfort. Due to the subjective nature of these tests and the unclear nature of just how finalized a prototype will be able to be constructed, a reasonable goal of at least a five out of ten on both testing scales will be set. This target may be moved up depending on how close to a final product the team is able to get with the prototype.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00" name="Shape 200"/>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Shape 208"/>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09" name="Shape 209"/>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Shape 221"/>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22" name="Shape 222"/>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Shape 231"/>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32" name="Shape 232"/>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Shape 239"/>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40" name="Shape 240"/>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Shape 249"/>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50" name="Shape 250"/>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Shape 259"/>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60" name="Shape 260"/>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Shape 60"/>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61" name="Shape 61"/>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Shape 268"/>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69" name="Shape 269"/>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Shape 278"/>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79" name="Shape 279"/>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Shape 287"/>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88" name="Shape 288"/>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Shape 297"/>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98" name="Shape 298"/>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Shape 307"/>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08" name="Shape 308"/>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6" name="Shape 316"/>
        <p:cNvGrpSpPr/>
        <p:nvPr/>
      </p:nvGrpSpPr>
      <p:grpSpPr>
        <a:xfrm>
          <a:off x="0" y="0"/>
          <a:ext cx="0" cy="0"/>
          <a:chOff x="0" y="0"/>
          <a:chExt cx="0" cy="0"/>
        </a:xfrm>
      </p:grpSpPr>
      <p:sp>
        <p:nvSpPr>
          <p:cNvPr id="317" name="Shape 317"/>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18" name="Shape 318"/>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Shape 324"/>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25" name="Shape 325"/>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Shape 330"/>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31" name="Shape 331"/>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Shape 80"/>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81" name="Shape 81"/>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Shape 94"/>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95" name="Shape 95"/>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05" name="Shape 105"/>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The InNOLEvation® Challenge</a:t>
            </a:r>
            <a:r>
              <a:rPr b="0" i="0" lang="en-US" sz="1200" u="none" cap="none" strike="noStrike">
                <a:solidFill>
                  <a:schemeClr val="dk1"/>
                </a:solidFill>
                <a:latin typeface="Calibri"/>
                <a:ea typeface="Calibri"/>
                <a:cs typeface="Calibri"/>
                <a:sym typeface="Calibri"/>
              </a:rPr>
              <a:t> is a </a:t>
            </a:r>
            <a:r>
              <a:rPr b="1" i="0" lang="en-US" sz="1200" u="none" cap="none" strike="noStrike">
                <a:solidFill>
                  <a:schemeClr val="dk1"/>
                </a:solidFill>
                <a:latin typeface="Calibri"/>
                <a:ea typeface="Calibri"/>
                <a:cs typeface="Calibri"/>
                <a:sym typeface="Calibri"/>
              </a:rPr>
              <a:t>Business Model Competition </a:t>
            </a:r>
            <a:r>
              <a:rPr b="0" i="0" lang="en-US" sz="1200" u="none" cap="none" strike="noStrike">
                <a:solidFill>
                  <a:schemeClr val="dk1"/>
                </a:solidFill>
                <a:latin typeface="Calibri"/>
                <a:ea typeface="Calibri"/>
                <a:cs typeface="Calibri"/>
                <a:sym typeface="Calibri"/>
              </a:rPr>
              <a:t>with a focus on identifying problems and potential solutions, building effective teams and precisely defining the assumptions of a new venture, testing those assumptions in the field, and then pivoting based on the lessons learned.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06" name="Shape 106"/>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Shape 113"/>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14" name="Shape 114"/>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Shape 121"/>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22" name="Shape 122"/>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Shape 130"/>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31" name="Shape 131"/>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Shape 167"/>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68" name="Shape 168"/>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Shape 16"/>
          <p:cNvSpPr txBox="1"/>
          <p:nvPr>
            <p:ph type="ctrTitle"/>
          </p:nvPr>
        </p:nvSpPr>
        <p:spPr>
          <a:xfrm>
            <a:off x="685800" y="1600200"/>
            <a:ext cx="7772400" cy="1470025"/>
          </a:xfrm>
          <a:prstGeom prst="rect">
            <a:avLst/>
          </a:prstGeom>
          <a:noFill/>
          <a:ln>
            <a:noFill/>
          </a:ln>
        </p:spPr>
        <p:txBody>
          <a:bodyPr anchorCtr="0" anchor="t" bIns="91425" lIns="91425" spcFirstLastPara="1" rIns="91425" wrap="square" tIns="91425"/>
          <a:lstStyle>
            <a:lvl1pPr indent="0" lvl="0" marL="0" marR="0" rtl="0" algn="ctr">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7" name="Shape 17"/>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lstStyle>
            <a:lvl1pPr indent="0" lvl="0" marL="0" marR="0" rtl="0" algn="ctr">
              <a:spcBef>
                <a:spcPts val="640"/>
              </a:spcBef>
              <a:spcAft>
                <a:spcPts val="0"/>
              </a:spcAft>
              <a:buClr>
                <a:srgbClr val="888888"/>
              </a:buClr>
              <a:buSzPts val="3200"/>
              <a:buFont typeface="Noto Sans Symbols"/>
              <a:buNone/>
              <a:defRPr b="0" i="0" sz="3200" u="none" cap="none" strike="noStrike">
                <a:solidFill>
                  <a:srgbClr val="888888"/>
                </a:solidFill>
                <a:latin typeface="Arial"/>
                <a:ea typeface="Arial"/>
                <a:cs typeface="Arial"/>
                <a:sym typeface="Arial"/>
              </a:defRPr>
            </a:lvl1pPr>
            <a:lvl2pPr indent="0" lvl="1" marL="457200" marR="0" rtl="0" algn="ctr">
              <a:spcBef>
                <a:spcPts val="560"/>
              </a:spcBef>
              <a:spcAft>
                <a:spcPts val="0"/>
              </a:spcAft>
              <a:buClr>
                <a:srgbClr val="888888"/>
              </a:buClr>
              <a:buSzPts val="2800"/>
              <a:buFont typeface="Noto Sans Symbols"/>
              <a:buNone/>
              <a:defRPr b="0" i="0" sz="2800" u="none" cap="none" strike="noStrike">
                <a:solidFill>
                  <a:srgbClr val="888888"/>
                </a:solidFill>
                <a:latin typeface="Arial"/>
                <a:ea typeface="Arial"/>
                <a:cs typeface="Arial"/>
                <a:sym typeface="Arial"/>
              </a:defRPr>
            </a:lvl2pPr>
            <a:lvl3pPr indent="0" lvl="2" marL="914400" marR="0" rtl="0" algn="ctr">
              <a:spcBef>
                <a:spcPts val="480"/>
              </a:spcBef>
              <a:spcAft>
                <a:spcPts val="0"/>
              </a:spcAft>
              <a:buClr>
                <a:srgbClr val="888888"/>
              </a:buClr>
              <a:buSzPts val="2400"/>
              <a:buFont typeface="Arial"/>
              <a:buNone/>
              <a:defRPr b="0" i="0" sz="2400" u="none" cap="none" strike="noStrike">
                <a:solidFill>
                  <a:srgbClr val="888888"/>
                </a:solidFill>
                <a:latin typeface="Arial"/>
                <a:ea typeface="Arial"/>
                <a:cs typeface="Arial"/>
                <a:sym typeface="Arial"/>
              </a:defRPr>
            </a:lvl3pPr>
            <a:lvl4pPr indent="0" lvl="3" marL="1371600"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4pPr>
            <a:lvl5pPr indent="0" lvl="4" marL="1828800" marR="0" rtl="0" algn="ctr">
              <a:spcBef>
                <a:spcPts val="400"/>
              </a:spcBef>
              <a:spcAft>
                <a:spcPts val="0"/>
              </a:spcAft>
              <a:buClr>
                <a:srgbClr val="888888"/>
              </a:buClr>
              <a:buSzPts val="2000"/>
              <a:buFont typeface="Arial"/>
              <a:buNone/>
              <a:defRPr b="0" i="0" sz="2000" u="none" cap="none" strike="noStrike">
                <a:solidFill>
                  <a:srgbClr val="888888"/>
                </a:solidFill>
                <a:latin typeface="Arial"/>
                <a:ea typeface="Arial"/>
                <a:cs typeface="Arial"/>
                <a:sym typeface="Arial"/>
              </a:defRPr>
            </a:lvl5pPr>
            <a:lvl6pPr indent="0" lvl="5" marL="22860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8" name="Shape 18"/>
        <p:cNvGrpSpPr/>
        <p:nvPr/>
      </p:nvGrpSpPr>
      <p:grpSpPr>
        <a:xfrm>
          <a:off x="0" y="0"/>
          <a:ext cx="0" cy="0"/>
          <a:chOff x="0" y="0"/>
          <a:chExt cx="0" cy="0"/>
        </a:xfrm>
      </p:grpSpPr>
      <p:sp>
        <p:nvSpPr>
          <p:cNvPr id="19" name="Shape 19"/>
          <p:cNvSpPr txBox="1"/>
          <p:nvPr>
            <p:ph type="title"/>
          </p:nvPr>
        </p:nvSpPr>
        <p:spPr>
          <a:xfrm>
            <a:off x="462013" y="76200"/>
            <a:ext cx="8229600" cy="609600"/>
          </a:xfrm>
          <a:prstGeom prst="rect">
            <a:avLst/>
          </a:prstGeom>
          <a:noFill/>
          <a:ln>
            <a:noFill/>
          </a:ln>
        </p:spPr>
        <p:txBody>
          <a:bodyPr anchorCtr="0" anchor="t" bIns="91425" lIns="91425" spcFirstLastPara="1" rIns="91425" wrap="square" tIns="91425"/>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0" name="Shape 20"/>
          <p:cNvSpPr txBox="1"/>
          <p:nvPr>
            <p:ph idx="1" type="body"/>
          </p:nvPr>
        </p:nvSpPr>
        <p:spPr>
          <a:xfrm>
            <a:off x="457200" y="1066800"/>
            <a:ext cx="8229600" cy="4800601"/>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Noto Sans Symbols"/>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1" name="Shape 21"/>
        <p:cNvGrpSpPr/>
        <p:nvPr/>
      </p:nvGrpSpPr>
      <p:grpSpPr>
        <a:xfrm>
          <a:off x="0" y="0"/>
          <a:ext cx="0" cy="0"/>
          <a:chOff x="0" y="0"/>
          <a:chExt cx="0" cy="0"/>
        </a:xfrm>
      </p:grpSpPr>
      <p:sp>
        <p:nvSpPr>
          <p:cNvPr id="22" name="Shape 22"/>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3" name="Shape 23"/>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lstStyle>
            <a:lvl1pPr indent="-228600" lvl="0" marL="457200" marR="0" rtl="0" algn="l">
              <a:spcBef>
                <a:spcPts val="400"/>
              </a:spcBef>
              <a:spcAft>
                <a:spcPts val="0"/>
              </a:spcAft>
              <a:buClr>
                <a:srgbClr val="888888"/>
              </a:buClr>
              <a:buSzPts val="2000"/>
              <a:buFont typeface="Noto Sans Symbols"/>
              <a:buNone/>
              <a:defRPr b="0" i="0" sz="2000" u="none" cap="none" strike="noStrike">
                <a:solidFill>
                  <a:srgbClr val="888888"/>
                </a:solidFill>
                <a:latin typeface="Arial"/>
                <a:ea typeface="Arial"/>
                <a:cs typeface="Arial"/>
                <a:sym typeface="Arial"/>
              </a:defRPr>
            </a:lvl1pPr>
            <a:lvl2pPr indent="-228600" lvl="1" marL="914400" marR="0" rtl="0" algn="l">
              <a:spcBef>
                <a:spcPts val="360"/>
              </a:spcBef>
              <a:spcAft>
                <a:spcPts val="0"/>
              </a:spcAft>
              <a:buClr>
                <a:srgbClr val="888888"/>
              </a:buClr>
              <a:buSzPts val="1800"/>
              <a:buFont typeface="Noto Sans Symbols"/>
              <a:buNone/>
              <a:defRPr b="0" i="0" sz="1800" u="none" cap="none" strike="noStrike">
                <a:solidFill>
                  <a:srgbClr val="888888"/>
                </a:solidFill>
                <a:latin typeface="Arial"/>
                <a:ea typeface="Arial"/>
                <a:cs typeface="Arial"/>
                <a:sym typeface="Arial"/>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Arial"/>
                <a:ea typeface="Arial"/>
                <a:cs typeface="Arial"/>
                <a:sym typeface="Arial"/>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4" name="Shape 24"/>
        <p:cNvGrpSpPr/>
        <p:nvPr/>
      </p:nvGrpSpPr>
      <p:grpSpPr>
        <a:xfrm>
          <a:off x="0" y="0"/>
          <a:ext cx="0" cy="0"/>
          <a:chOff x="0" y="0"/>
          <a:chExt cx="0" cy="0"/>
        </a:xfrm>
      </p:grpSpPr>
      <p:sp>
        <p:nvSpPr>
          <p:cNvPr id="25" name="Shape 25"/>
          <p:cNvSpPr txBox="1"/>
          <p:nvPr>
            <p:ph type="title"/>
          </p:nvPr>
        </p:nvSpPr>
        <p:spPr>
          <a:xfrm>
            <a:off x="304800" y="0"/>
            <a:ext cx="8229600" cy="762000"/>
          </a:xfrm>
          <a:prstGeom prst="rect">
            <a:avLst/>
          </a:prstGeom>
          <a:noFill/>
          <a:ln>
            <a:noFill/>
          </a:ln>
        </p:spPr>
        <p:txBody>
          <a:bodyPr anchorCtr="0" anchor="t" bIns="91425" lIns="91425" spcFirstLastPara="1" rIns="91425" wrap="square" tIns="91425"/>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6" name="Shape 26"/>
          <p:cNvSpPr txBox="1"/>
          <p:nvPr>
            <p:ph idx="1" type="body"/>
          </p:nvPr>
        </p:nvSpPr>
        <p:spPr>
          <a:xfrm>
            <a:off x="457200" y="1066800"/>
            <a:ext cx="4038600" cy="4800601"/>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 name="Shape 27"/>
          <p:cNvSpPr txBox="1"/>
          <p:nvPr>
            <p:ph idx="2" type="body"/>
          </p:nvPr>
        </p:nvSpPr>
        <p:spPr>
          <a:xfrm>
            <a:off x="4648200" y="1066800"/>
            <a:ext cx="4038600" cy="4800601"/>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28" name="Shape 28"/>
        <p:cNvGrpSpPr/>
        <p:nvPr/>
      </p:nvGrpSpPr>
      <p:grpSpPr>
        <a:xfrm>
          <a:off x="0" y="0"/>
          <a:ext cx="0" cy="0"/>
          <a:chOff x="0" y="0"/>
          <a:chExt cx="0" cy="0"/>
        </a:xfrm>
      </p:grpSpPr>
      <p:sp>
        <p:nvSpPr>
          <p:cNvPr id="29" name="Shape 29"/>
          <p:cNvSpPr txBox="1"/>
          <p:nvPr>
            <p:ph type="title"/>
          </p:nvPr>
        </p:nvSpPr>
        <p:spPr>
          <a:xfrm>
            <a:off x="449179" y="0"/>
            <a:ext cx="8229600" cy="762000"/>
          </a:xfrm>
          <a:prstGeom prst="rect">
            <a:avLst/>
          </a:prstGeom>
          <a:noFill/>
          <a:ln>
            <a:noFill/>
          </a:ln>
        </p:spPr>
        <p:txBody>
          <a:bodyPr anchorCtr="0" anchor="t" bIns="91425" lIns="91425" spcFirstLastPara="1" rIns="91425" wrap="square" tIns="91425"/>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0" name="Shape 30"/>
          <p:cNvSpPr txBox="1"/>
          <p:nvPr>
            <p:ph idx="1" type="body"/>
          </p:nvPr>
        </p:nvSpPr>
        <p:spPr>
          <a:xfrm>
            <a:off x="457200" y="1066801"/>
            <a:ext cx="4040188" cy="609600"/>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chemeClr val="dk1"/>
              </a:buClr>
              <a:buSzPts val="2400"/>
              <a:buFont typeface="Noto Sans Symbols"/>
              <a:buNone/>
              <a:defRPr b="1" i="0" sz="2400" u="none" cap="none" strike="noStrike">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Noto Sans Symbols"/>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31" name="Shape 31"/>
          <p:cNvSpPr txBox="1"/>
          <p:nvPr>
            <p:ph idx="2" type="body"/>
          </p:nvPr>
        </p:nvSpPr>
        <p:spPr>
          <a:xfrm>
            <a:off x="457200" y="1752601"/>
            <a:ext cx="4040188" cy="4114799"/>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32" name="Shape 32"/>
          <p:cNvSpPr txBox="1"/>
          <p:nvPr>
            <p:ph idx="3" type="body"/>
          </p:nvPr>
        </p:nvSpPr>
        <p:spPr>
          <a:xfrm>
            <a:off x="4645025" y="1066801"/>
            <a:ext cx="4041775" cy="609600"/>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chemeClr val="dk1"/>
              </a:buClr>
              <a:buSzPts val="2400"/>
              <a:buFont typeface="Noto Sans Symbols"/>
              <a:buNone/>
              <a:defRPr b="1" i="0" sz="2400" u="none" cap="none" strike="noStrike">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Noto Sans Symbols"/>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33" name="Shape 33"/>
          <p:cNvSpPr txBox="1"/>
          <p:nvPr>
            <p:ph idx="4" type="body"/>
          </p:nvPr>
        </p:nvSpPr>
        <p:spPr>
          <a:xfrm>
            <a:off x="4645025" y="1752601"/>
            <a:ext cx="4041775" cy="4114800"/>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4" name="Shape 34"/>
        <p:cNvGrpSpPr/>
        <p:nvPr/>
      </p:nvGrpSpPr>
      <p:grpSpPr>
        <a:xfrm>
          <a:off x="0" y="0"/>
          <a:ext cx="0" cy="0"/>
          <a:chOff x="0" y="0"/>
          <a:chExt cx="0" cy="0"/>
        </a:xfrm>
      </p:grpSpPr>
      <p:sp>
        <p:nvSpPr>
          <p:cNvPr id="35" name="Shape 35"/>
          <p:cNvSpPr txBox="1"/>
          <p:nvPr>
            <p:ph type="title"/>
          </p:nvPr>
        </p:nvSpPr>
        <p:spPr>
          <a:xfrm>
            <a:off x="457200" y="51970"/>
            <a:ext cx="8229600" cy="762000"/>
          </a:xfrm>
          <a:prstGeom prst="rect">
            <a:avLst/>
          </a:prstGeom>
          <a:noFill/>
          <a:ln>
            <a:noFill/>
          </a:ln>
        </p:spPr>
        <p:txBody>
          <a:bodyPr anchorCtr="0" anchor="t" bIns="91425" lIns="91425" spcFirstLastPara="1" rIns="91425" wrap="square" tIns="91425"/>
          <a:lstStyle>
            <a:lvl1pPr indent="0" lvl="0" marL="0" marR="0" rtl="0" algn="ctr">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descr="mailbox://C%7C/Documents%20and%20Settings/Emmanuel%20Collins/Application%20Data/Thunderbird/Profiles/zb681exv.default/Mail/mail.eng.fsu.edu/Inbox?number=2414370388&amp;part=1.1.2&amp;filename=7oNBg.png" id="36" name="Shape 36"/>
          <p:cNvSpPr/>
          <p:nvPr/>
        </p:nvSpPr>
        <p:spPr>
          <a:xfrm>
            <a:off x="155575" y="-365125"/>
            <a:ext cx="9525000" cy="762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mailbox://C%7C/Documents%20and%20Settings/Emmanuel%20Collins/Application%20Data/Thunderbird/Profiles/zb681exv.default/Mail/mail.eng.fsu.edu/Inbox?number=2414370388&amp;part=1.1.2&amp;filename=7oNBg.png" id="37" name="Shape 37"/>
          <p:cNvSpPr/>
          <p:nvPr/>
        </p:nvSpPr>
        <p:spPr>
          <a:xfrm>
            <a:off x="155575" y="-365125"/>
            <a:ext cx="9525000" cy="762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8" name="Shape 3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39" name="Shape 39"/>
        <p:cNvGrpSpPr/>
        <p:nvPr/>
      </p:nvGrpSpPr>
      <p:grpSpPr>
        <a:xfrm>
          <a:off x="0" y="0"/>
          <a:ext cx="0" cy="0"/>
          <a:chOff x="0" y="0"/>
          <a:chExt cx="0" cy="0"/>
        </a:xfrm>
      </p:grpSpPr>
      <p:sp>
        <p:nvSpPr>
          <p:cNvPr id="40" name="Shape 40"/>
          <p:cNvSpPr txBox="1"/>
          <p:nvPr>
            <p:ph type="title"/>
          </p:nvPr>
        </p:nvSpPr>
        <p:spPr>
          <a:xfrm>
            <a:off x="457200" y="1066800"/>
            <a:ext cx="3008313" cy="114300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41" name="Shape 41"/>
          <p:cNvSpPr txBox="1"/>
          <p:nvPr>
            <p:ph idx="1" type="body"/>
          </p:nvPr>
        </p:nvSpPr>
        <p:spPr>
          <a:xfrm>
            <a:off x="3581400" y="1066800"/>
            <a:ext cx="5105400" cy="48006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Noto Sans Symbols"/>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2" name="Shape 42"/>
          <p:cNvSpPr txBox="1"/>
          <p:nvPr>
            <p:ph idx="2" type="body"/>
          </p:nvPr>
        </p:nvSpPr>
        <p:spPr>
          <a:xfrm>
            <a:off x="457200" y="2209800"/>
            <a:ext cx="3008313" cy="3657600"/>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1pPr>
            <a:lvl2pPr indent="-228600" lvl="1" marL="914400" marR="0" rtl="0" algn="l">
              <a:spcBef>
                <a:spcPts val="240"/>
              </a:spcBef>
              <a:spcAft>
                <a:spcPts val="0"/>
              </a:spcAft>
              <a:buClr>
                <a:schemeClr val="dk1"/>
              </a:buClr>
              <a:buSzPts val="1200"/>
              <a:buFont typeface="Noto Sans Symbols"/>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43" name="Shape 43"/>
          <p:cNvSpPr txBox="1"/>
          <p:nvPr>
            <p:ph idx="10" type="dt"/>
          </p:nvPr>
        </p:nvSpPr>
        <p:spPr>
          <a:xfrm>
            <a:off x="457200" y="1066800"/>
            <a:ext cx="2133600" cy="365125"/>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sz="1800">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 name="Shape 44"/>
          <p:cNvSpPr txBox="1"/>
          <p:nvPr>
            <p:ph idx="12" type="sldNum"/>
          </p:nvPr>
        </p:nvSpPr>
        <p:spPr>
          <a:xfrm>
            <a:off x="8686800" y="0"/>
            <a:ext cx="457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45" name="Shape 45"/>
        <p:cNvGrpSpPr/>
        <p:nvPr/>
      </p:nvGrpSpPr>
      <p:grpSpPr>
        <a:xfrm>
          <a:off x="0" y="0"/>
          <a:ext cx="0" cy="0"/>
          <a:chOff x="0" y="0"/>
          <a:chExt cx="0" cy="0"/>
        </a:xfrm>
      </p:grpSpPr>
      <p:sp>
        <p:nvSpPr>
          <p:cNvPr id="46" name="Shape 46"/>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47" name="Shape 47"/>
          <p:cNvSpPr/>
          <p:nvPr>
            <p:ph idx="2" type="pic"/>
          </p:nvPr>
        </p:nvSpPr>
        <p:spPr>
          <a:xfrm>
            <a:off x="1792288" y="1066799"/>
            <a:ext cx="5486400" cy="3660775"/>
          </a:xfrm>
          <a:prstGeom prst="rect">
            <a:avLst/>
          </a:prstGeom>
          <a:noFill/>
          <a:ln>
            <a:noFill/>
          </a:ln>
        </p:spPr>
        <p:txBody>
          <a:bodyPr anchorCtr="0" anchor="t" bIns="91425" lIns="91425" spcFirstLastPara="1" rIns="91425" wrap="square" tIns="91425"/>
          <a:lstStyle>
            <a:lvl1pPr indent="0" lvl="0" marL="0" marR="0" rtl="0" algn="l">
              <a:spcBef>
                <a:spcPts val="640"/>
              </a:spcBef>
              <a:spcAft>
                <a:spcPts val="0"/>
              </a:spcAft>
              <a:buClr>
                <a:schemeClr val="dk1"/>
              </a:buClr>
              <a:buSzPts val="3200"/>
              <a:buFont typeface="Noto Sans Symbols"/>
              <a:buNone/>
              <a:defRPr b="0" i="0" sz="3200" u="none" cap="none" strike="noStrike">
                <a:solidFill>
                  <a:schemeClr val="dk1"/>
                </a:solidFill>
                <a:latin typeface="Arial"/>
                <a:ea typeface="Arial"/>
                <a:cs typeface="Arial"/>
                <a:sym typeface="Arial"/>
              </a:defRPr>
            </a:lvl1pPr>
            <a:lvl2pPr indent="0" lvl="1" marL="457200" marR="0" rtl="0" algn="l">
              <a:spcBef>
                <a:spcPts val="560"/>
              </a:spcBef>
              <a:spcAft>
                <a:spcPts val="0"/>
              </a:spcAft>
              <a:buClr>
                <a:schemeClr val="dk1"/>
              </a:buClr>
              <a:buSzPts val="2800"/>
              <a:buFont typeface="Noto Sans Symbols"/>
              <a:buNone/>
              <a:defRPr b="0" i="0" sz="2800" u="none" cap="none" strike="noStrike">
                <a:solidFill>
                  <a:schemeClr val="dk1"/>
                </a:solidFill>
                <a:latin typeface="Arial"/>
                <a:ea typeface="Arial"/>
                <a:cs typeface="Arial"/>
                <a:sym typeface="Arial"/>
              </a:defRPr>
            </a:lvl2pPr>
            <a:lvl3pPr indent="0" lvl="2" marL="9144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0" lvl="3" marL="1371600"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indent="0" lvl="5" marL="22860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48" name="Shape 48"/>
          <p:cNvSpPr txBox="1"/>
          <p:nvPr>
            <p:ph idx="1" type="body"/>
          </p:nvPr>
        </p:nvSpPr>
        <p:spPr>
          <a:xfrm>
            <a:off x="1792288" y="5367338"/>
            <a:ext cx="5486400" cy="500062"/>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1pPr>
            <a:lvl2pPr indent="-228600" lvl="1" marL="914400" marR="0" rtl="0" algn="l">
              <a:spcBef>
                <a:spcPts val="240"/>
              </a:spcBef>
              <a:spcAft>
                <a:spcPts val="0"/>
              </a:spcAft>
              <a:buClr>
                <a:schemeClr val="dk1"/>
              </a:buClr>
              <a:buSzPts val="1200"/>
              <a:buFont typeface="Noto Sans Symbols"/>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49" name="Shape 49"/>
          <p:cNvSpPr txBox="1"/>
          <p:nvPr>
            <p:ph idx="10" type="dt"/>
          </p:nvPr>
        </p:nvSpPr>
        <p:spPr>
          <a:xfrm>
            <a:off x="457200" y="1066800"/>
            <a:ext cx="2133600" cy="365125"/>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SzPts val="1400"/>
              <a:buNone/>
              <a:defRPr sz="1800">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0" name="Shape 50"/>
          <p:cNvSpPr txBox="1"/>
          <p:nvPr>
            <p:ph idx="12" type="sldNum"/>
          </p:nvPr>
        </p:nvSpPr>
        <p:spPr>
          <a:xfrm>
            <a:off x="8686800" y="0"/>
            <a:ext cx="457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1.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idx="1" type="body"/>
          </p:nvPr>
        </p:nvSpPr>
        <p:spPr>
          <a:xfrm>
            <a:off x="457200" y="1151180"/>
            <a:ext cx="8229600" cy="4525963"/>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Noto Sans Symbols"/>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cxnSp>
        <p:nvCxnSpPr>
          <p:cNvPr id="11" name="Shape 11"/>
          <p:cNvCxnSpPr/>
          <p:nvPr/>
        </p:nvCxnSpPr>
        <p:spPr>
          <a:xfrm>
            <a:off x="0" y="838200"/>
            <a:ext cx="9144000" cy="0"/>
          </a:xfrm>
          <a:prstGeom prst="straightConnector1">
            <a:avLst/>
          </a:prstGeom>
          <a:noFill/>
          <a:ln cap="flat" cmpd="sng" w="44450">
            <a:solidFill>
              <a:srgbClr val="236192"/>
            </a:solidFill>
            <a:prstDash val="solid"/>
            <a:round/>
            <a:headEnd len="med" w="med" type="none"/>
            <a:tailEnd len="med" w="med" type="none"/>
          </a:ln>
        </p:spPr>
      </p:cxnSp>
      <p:sp>
        <p:nvSpPr>
          <p:cNvPr id="12" name="Shape 12"/>
          <p:cNvSpPr txBox="1"/>
          <p:nvPr/>
        </p:nvSpPr>
        <p:spPr>
          <a:xfrm>
            <a:off x="152400" y="1"/>
            <a:ext cx="8839200" cy="762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Calibri"/>
              <a:buNone/>
            </a:pPr>
            <a:r>
              <a:t/>
            </a:r>
            <a:endParaRPr b="0" i="0" sz="3600" u="none" cap="none" strike="noStrike">
              <a:solidFill>
                <a:schemeClr val="dk1"/>
              </a:solidFill>
              <a:latin typeface="Calibri"/>
              <a:ea typeface="Calibri"/>
              <a:cs typeface="Calibri"/>
              <a:sym typeface="Calibri"/>
            </a:endParaRPr>
          </a:p>
        </p:txBody>
      </p:sp>
      <p:pic>
        <p:nvPicPr>
          <p:cNvPr id="13" name="Shape 13"/>
          <p:cNvPicPr preferRelativeResize="0"/>
          <p:nvPr/>
        </p:nvPicPr>
        <p:blipFill rotWithShape="1">
          <a:blip r:embed="rId1">
            <a:alphaModFix/>
          </a:blip>
          <a:srcRect b="0" l="0" r="0" t="0"/>
          <a:stretch/>
        </p:blipFill>
        <p:spPr>
          <a:xfrm>
            <a:off x="0" y="6172200"/>
            <a:ext cx="9144000" cy="685800"/>
          </a:xfrm>
          <a:prstGeom prst="rect">
            <a:avLst/>
          </a:prstGeom>
          <a:noFill/>
          <a:ln>
            <a:noFill/>
          </a:ln>
        </p:spPr>
      </p:pic>
      <p:sp>
        <p:nvSpPr>
          <p:cNvPr id="14" name="Shape 14"/>
          <p:cNvSpPr txBox="1"/>
          <p:nvPr/>
        </p:nvSpPr>
        <p:spPr>
          <a:xfrm>
            <a:off x="8686800" y="6491672"/>
            <a:ext cx="457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1600"/>
              <a:buFont typeface="Arial"/>
              <a:buNone/>
            </a:pPr>
            <a:fld id="{00000000-1234-1234-1234-123412341234}" type="slidenum">
              <a:rPr b="0" i="0" lang="en-US" sz="1600" u="none" cap="none" strike="noStrike">
                <a:solidFill>
                  <a:schemeClr val="dk1"/>
                </a:solidFill>
                <a:latin typeface="Arial"/>
                <a:ea typeface="Arial"/>
                <a:cs typeface="Arial"/>
                <a:sym typeface="Arial"/>
              </a:rPr>
              <a:t>‹#›</a:t>
            </a:fld>
            <a:endParaRPr b="0" i="0" sz="16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3.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6.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1.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9.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www.sciencedirect.com/science/article/pii/S10506411140002" TargetMode="External"/><Relationship Id="rId4" Type="http://schemas.openxmlformats.org/officeDocument/2006/relationships/hyperlink" Target="http://www.mayoclinic.org/disease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3.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2.png"/><Relationship Id="rId4" Type="http://schemas.openxmlformats.org/officeDocument/2006/relationships/image" Target="../media/image7.png"/><Relationship Id="rId5" Type="http://schemas.openxmlformats.org/officeDocument/2006/relationships/image" Target="../media/image19.jpg"/><Relationship Id="rId6"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0.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 name="Shape 54"/>
        <p:cNvGrpSpPr/>
        <p:nvPr/>
      </p:nvGrpSpPr>
      <p:grpSpPr>
        <a:xfrm>
          <a:off x="0" y="0"/>
          <a:ext cx="0" cy="0"/>
          <a:chOff x="0" y="0"/>
          <a:chExt cx="0" cy="0"/>
        </a:xfrm>
      </p:grpSpPr>
      <p:sp>
        <p:nvSpPr>
          <p:cNvPr id="55" name="Shape 55"/>
          <p:cNvSpPr txBox="1"/>
          <p:nvPr>
            <p:ph type="ctrTitle"/>
          </p:nvPr>
        </p:nvSpPr>
        <p:spPr>
          <a:xfrm>
            <a:off x="658368" y="4001965"/>
            <a:ext cx="7772400" cy="51917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3600"/>
              <a:buFont typeface="Arial Black"/>
              <a:buNone/>
            </a:pPr>
            <a:r>
              <a:rPr b="0" i="0" lang="en-US" sz="3600" u="none" cap="none" strike="noStrike">
                <a:solidFill>
                  <a:schemeClr val="dk1"/>
                </a:solidFill>
                <a:latin typeface="Arial Black"/>
                <a:ea typeface="Arial Black"/>
                <a:cs typeface="Arial Black"/>
                <a:sym typeface="Arial Black"/>
              </a:rPr>
              <a:t>Virtual Design Review 2</a:t>
            </a:r>
            <a:endParaRPr b="0" i="0" sz="3600" u="none" cap="none" strike="noStrike">
              <a:solidFill>
                <a:schemeClr val="dk1"/>
              </a:solidFill>
              <a:latin typeface="Arial Black"/>
              <a:ea typeface="Arial Black"/>
              <a:cs typeface="Arial Black"/>
              <a:sym typeface="Arial Black"/>
            </a:endParaRPr>
          </a:p>
        </p:txBody>
      </p:sp>
      <p:sp>
        <p:nvSpPr>
          <p:cNvPr id="56" name="Shape 56"/>
          <p:cNvSpPr txBox="1"/>
          <p:nvPr>
            <p:ph idx="1" type="subTitle"/>
          </p:nvPr>
        </p:nvSpPr>
        <p:spPr>
          <a:xfrm>
            <a:off x="582168" y="2667000"/>
            <a:ext cx="7924800" cy="6731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4000"/>
              <a:buFont typeface="Noto Sans Symbols"/>
              <a:buNone/>
            </a:pPr>
            <a:r>
              <a:rPr b="0" i="0" lang="en-US" sz="4000" u="none" cap="none" strike="noStrike">
                <a:solidFill>
                  <a:schemeClr val="dk1"/>
                </a:solidFill>
                <a:latin typeface="Arial Black"/>
                <a:ea typeface="Arial Black"/>
                <a:cs typeface="Arial Black"/>
                <a:sym typeface="Arial Black"/>
              </a:rPr>
              <a:t>Convertible High Heel Shoe</a:t>
            </a:r>
            <a:endParaRPr/>
          </a:p>
        </p:txBody>
      </p:sp>
      <p:pic>
        <p:nvPicPr>
          <p:cNvPr id="57" name="Shape 57"/>
          <p:cNvPicPr preferRelativeResize="0"/>
          <p:nvPr/>
        </p:nvPicPr>
        <p:blipFill rotWithShape="1">
          <a:blip r:embed="rId3">
            <a:alphaModFix/>
          </a:blip>
          <a:srcRect b="0" l="0" r="0" t="0"/>
          <a:stretch/>
        </p:blipFill>
        <p:spPr>
          <a:xfrm>
            <a:off x="992926" y="914400"/>
            <a:ext cx="7158143" cy="1371600"/>
          </a:xfrm>
          <a:prstGeom prst="rect">
            <a:avLst/>
          </a:prstGeom>
          <a:noFill/>
          <a:ln>
            <a:noFill/>
          </a:ln>
        </p:spPr>
      </p:pic>
      <p:sp>
        <p:nvSpPr>
          <p:cNvPr id="58" name="Shape 58"/>
          <p:cNvSpPr txBox="1"/>
          <p:nvPr/>
        </p:nvSpPr>
        <p:spPr>
          <a:xfrm>
            <a:off x="0" y="5575270"/>
            <a:ext cx="9144000"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chemeClr val="dk1"/>
                </a:solidFill>
                <a:latin typeface="Nunito"/>
                <a:ea typeface="Nunito"/>
                <a:cs typeface="Nunito"/>
                <a:sym typeface="Nunito"/>
              </a:rPr>
              <a:t>D. Brown – O. Jegede</a:t>
            </a:r>
            <a:endParaRPr b="1" i="0" sz="2400" u="none" cap="none" strike="noStrike">
              <a:solidFill>
                <a:schemeClr val="dk1"/>
              </a:solidFill>
              <a:latin typeface="Nunito"/>
              <a:ea typeface="Nunito"/>
              <a:cs typeface="Nunito"/>
              <a:sym typeface="Nuni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Shape 177"/>
          <p:cNvSpPr txBox="1"/>
          <p:nvPr/>
        </p:nvSpPr>
        <p:spPr>
          <a:xfrm>
            <a:off x="76200" y="152400"/>
            <a:ext cx="655320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Arial Black"/>
                <a:ea typeface="Arial Black"/>
                <a:cs typeface="Arial Black"/>
                <a:sym typeface="Arial Black"/>
              </a:rPr>
              <a:t>Target Catalog – </a:t>
            </a:r>
            <a:r>
              <a:rPr lang="en-US" sz="2400">
                <a:solidFill>
                  <a:schemeClr val="dk1"/>
                </a:solidFill>
                <a:latin typeface="Arial Black"/>
                <a:ea typeface="Arial Black"/>
                <a:cs typeface="Arial Black"/>
                <a:sym typeface="Arial Black"/>
              </a:rPr>
              <a:t>Continued</a:t>
            </a:r>
            <a:r>
              <a:rPr lang="en-US" sz="3200">
                <a:solidFill>
                  <a:schemeClr val="dk1"/>
                </a:solidFill>
                <a:latin typeface="Arial Black"/>
                <a:ea typeface="Arial Black"/>
                <a:cs typeface="Arial Black"/>
                <a:sym typeface="Arial Black"/>
              </a:rPr>
              <a:t> </a:t>
            </a:r>
            <a:endParaRPr sz="3200">
              <a:solidFill>
                <a:schemeClr val="dk1"/>
              </a:solidFill>
              <a:latin typeface="Arial Black"/>
              <a:ea typeface="Arial Black"/>
              <a:cs typeface="Arial Black"/>
              <a:sym typeface="Arial Black"/>
            </a:endParaRPr>
          </a:p>
        </p:txBody>
      </p:sp>
      <p:graphicFrame>
        <p:nvGraphicFramePr>
          <p:cNvPr id="178" name="Shape 178"/>
          <p:cNvGraphicFramePr/>
          <p:nvPr/>
        </p:nvGraphicFramePr>
        <p:xfrm>
          <a:off x="533400" y="914400"/>
          <a:ext cx="3000000" cy="3000000"/>
        </p:xfrm>
        <a:graphic>
          <a:graphicData uri="http://schemas.openxmlformats.org/drawingml/2006/table">
            <a:tbl>
              <a:tblPr>
                <a:noFill/>
                <a:tableStyleId>{86BA3893-93CC-4976-A32B-3A5EBB404ED4}</a:tableStyleId>
              </a:tblPr>
              <a:tblGrid>
                <a:gridCol w="4525525"/>
                <a:gridCol w="3551675"/>
              </a:tblGrid>
              <a:tr h="270775">
                <a:tc>
                  <a:txBody>
                    <a:bodyPr>
                      <a:noAutofit/>
                    </a:bodyPr>
                    <a:lstStyle/>
                    <a:p>
                      <a:pPr indent="0" lvl="0" marL="0" marR="0" rtl="0" algn="l">
                        <a:spcBef>
                          <a:spcPts val="0"/>
                        </a:spcBef>
                        <a:spcAft>
                          <a:spcPts val="0"/>
                        </a:spcAft>
                        <a:buNone/>
                      </a:pPr>
                      <a:r>
                        <a:rPr b="0" i="0" lang="en-US" sz="2400" u="none" cap="none" strike="noStrike">
                          <a:solidFill>
                            <a:schemeClr val="lt1"/>
                          </a:solidFill>
                          <a:latin typeface="Calibri"/>
                          <a:ea typeface="Calibri"/>
                          <a:cs typeface="Calibri"/>
                          <a:sym typeface="Calibri"/>
                        </a:rPr>
                        <a:t>Metrics</a:t>
                      </a:r>
                      <a:endParaRPr sz="2400" u="none" cap="none" strike="noStrike">
                        <a:solidFill>
                          <a:schemeClr val="lt1"/>
                        </a:solidFill>
                      </a:endParaRPr>
                    </a:p>
                  </a:txBody>
                  <a:tcPr marT="95250" marB="95250" marR="66675" marL="66675">
                    <a:solidFill>
                      <a:schemeClr val="accent4"/>
                    </a:solidFill>
                  </a:tcPr>
                </a:tc>
                <a:tc>
                  <a:txBody>
                    <a:bodyPr>
                      <a:noAutofit/>
                    </a:bodyPr>
                    <a:lstStyle/>
                    <a:p>
                      <a:pPr indent="0" lvl="0" marL="0" marR="0" rtl="0" algn="l">
                        <a:spcBef>
                          <a:spcPts val="0"/>
                        </a:spcBef>
                        <a:spcAft>
                          <a:spcPts val="0"/>
                        </a:spcAft>
                        <a:buNone/>
                      </a:pPr>
                      <a:r>
                        <a:rPr b="1" i="0" lang="en-US" sz="2400" u="none" cap="none" strike="noStrike">
                          <a:solidFill>
                            <a:schemeClr val="lt1"/>
                          </a:solidFill>
                          <a:latin typeface="Calibri"/>
                          <a:ea typeface="Calibri"/>
                          <a:cs typeface="Calibri"/>
                          <a:sym typeface="Calibri"/>
                        </a:rPr>
                        <a:t>Targets</a:t>
                      </a:r>
                      <a:endParaRPr sz="2400" u="none" cap="none" strike="noStrike">
                        <a:solidFill>
                          <a:schemeClr val="lt1"/>
                        </a:solidFill>
                      </a:endParaRPr>
                    </a:p>
                  </a:txBody>
                  <a:tcPr marT="95250" marB="95250" marR="66675" marL="66675">
                    <a:solidFill>
                      <a:schemeClr val="accent4"/>
                    </a:solidFill>
                  </a:tcPr>
                </a:tc>
              </a:tr>
              <a:tr h="607575">
                <a:tc>
                  <a:txBody>
                    <a:bodyPr>
                      <a:noAutofit/>
                    </a:bodyPr>
                    <a:lstStyle/>
                    <a:p>
                      <a:pPr indent="0" lvl="0" marL="0" marR="0" rtl="0" algn="l">
                        <a:spcBef>
                          <a:spcPts val="0"/>
                        </a:spcBef>
                        <a:spcAft>
                          <a:spcPts val="0"/>
                        </a:spcAft>
                        <a:buNone/>
                      </a:pPr>
                      <a:r>
                        <a:rPr b="0" i="0" lang="en-US" sz="2400" u="none" cap="none" strike="noStrike">
                          <a:solidFill>
                            <a:srgbClr val="000000"/>
                          </a:solidFill>
                          <a:latin typeface="Arial"/>
                          <a:ea typeface="Arial"/>
                          <a:cs typeface="Arial"/>
                          <a:sym typeface="Arial"/>
                        </a:rPr>
                        <a:t>Comfort level</a:t>
                      </a:r>
                      <a:endParaRPr sz="2400" u="none" cap="none" strike="noStrike"/>
                    </a:p>
                  </a:txBody>
                  <a:tcPr marT="95250" marB="95250" marR="66675" marL="66675">
                    <a:solidFill>
                      <a:srgbClr val="E5DFEC"/>
                    </a:solidFill>
                  </a:tcPr>
                </a:tc>
                <a:tc>
                  <a:txBody>
                    <a:bodyPr>
                      <a:noAutofit/>
                    </a:bodyPr>
                    <a:lstStyle/>
                    <a:p>
                      <a:pPr indent="0" lvl="0" marL="0" marR="0" rtl="0" algn="l">
                        <a:spcBef>
                          <a:spcPts val="0"/>
                        </a:spcBef>
                        <a:spcAft>
                          <a:spcPts val="0"/>
                        </a:spcAft>
                        <a:buNone/>
                      </a:pPr>
                      <a:r>
                        <a:rPr b="0" i="0" lang="en-US" sz="2400" u="none" cap="none" strike="noStrike">
                          <a:solidFill>
                            <a:srgbClr val="000000"/>
                          </a:solidFill>
                          <a:latin typeface="Arial"/>
                          <a:ea typeface="Arial"/>
                          <a:cs typeface="Arial"/>
                          <a:sym typeface="Arial"/>
                        </a:rPr>
                        <a:t>Above 5 on Testing Scale in flat state</a:t>
                      </a:r>
                      <a:endParaRPr sz="2400" u="none" cap="none" strike="noStrike"/>
                    </a:p>
                  </a:txBody>
                  <a:tcPr marT="95250" marB="95250" marR="66675" marL="66675">
                    <a:solidFill>
                      <a:srgbClr val="E5DFEC"/>
                    </a:solidFill>
                  </a:tcPr>
                </a:tc>
              </a:tr>
              <a:tr h="719825">
                <a:tc>
                  <a:txBody>
                    <a:bodyPr>
                      <a:noAutofit/>
                    </a:bodyPr>
                    <a:lstStyle/>
                    <a:p>
                      <a:pPr indent="0" lvl="0" marL="0" marR="0" rtl="0" algn="l">
                        <a:spcBef>
                          <a:spcPts val="0"/>
                        </a:spcBef>
                        <a:spcAft>
                          <a:spcPts val="0"/>
                        </a:spcAft>
                        <a:buNone/>
                      </a:pPr>
                      <a:r>
                        <a:rPr b="0" i="0" lang="en-US" sz="2400" u="none" cap="none" strike="noStrike">
                          <a:solidFill>
                            <a:srgbClr val="000000"/>
                          </a:solidFill>
                          <a:latin typeface="Arial"/>
                          <a:ea typeface="Arial"/>
                          <a:cs typeface="Arial"/>
                          <a:sym typeface="Arial"/>
                        </a:rPr>
                        <a:t>Stylish design</a:t>
                      </a:r>
                      <a:endParaRPr sz="2400" u="none" cap="none" strike="noStrike"/>
                    </a:p>
                  </a:txBody>
                  <a:tcPr marT="95250" marB="95250" marR="66675" marL="66675">
                    <a:solidFill>
                      <a:srgbClr val="DAEEF3"/>
                    </a:solidFill>
                  </a:tcPr>
                </a:tc>
                <a:tc>
                  <a:txBody>
                    <a:bodyPr>
                      <a:noAutofit/>
                    </a:bodyPr>
                    <a:lstStyle/>
                    <a:p>
                      <a:pPr indent="0" lvl="0" marL="0" marR="0" rtl="0" algn="l">
                        <a:spcBef>
                          <a:spcPts val="0"/>
                        </a:spcBef>
                        <a:spcAft>
                          <a:spcPts val="0"/>
                        </a:spcAft>
                        <a:buNone/>
                      </a:pPr>
                      <a:r>
                        <a:rPr b="0" i="0" lang="en-US" sz="2400" u="none" cap="none" strike="noStrike">
                          <a:solidFill>
                            <a:srgbClr val="000000"/>
                          </a:solidFill>
                          <a:latin typeface="Arial"/>
                          <a:ea typeface="Arial"/>
                          <a:cs typeface="Arial"/>
                          <a:sym typeface="Arial"/>
                        </a:rPr>
                        <a:t>Above 5 on Testing Scale in elevated state</a:t>
                      </a:r>
                      <a:endParaRPr sz="2400" u="none" cap="none" strike="noStrike"/>
                    </a:p>
                  </a:txBody>
                  <a:tcPr marT="95250" marB="95250" marR="66675" marL="66675">
                    <a:solidFill>
                      <a:srgbClr val="DAEEF3"/>
                    </a:solidFill>
                  </a:tcPr>
                </a:tc>
              </a:tr>
              <a:tr h="383025">
                <a:tc>
                  <a:txBody>
                    <a:bodyPr>
                      <a:noAutofit/>
                    </a:bodyPr>
                    <a:lstStyle/>
                    <a:p>
                      <a:pPr indent="0" lvl="0" marL="0" marR="0" rtl="0" algn="l">
                        <a:spcBef>
                          <a:spcPts val="0"/>
                        </a:spcBef>
                        <a:spcAft>
                          <a:spcPts val="0"/>
                        </a:spcAft>
                        <a:buNone/>
                      </a:pPr>
                      <a:r>
                        <a:rPr b="0" i="0" lang="en-US" sz="2400" u="none" cap="none" strike="noStrike">
                          <a:solidFill>
                            <a:srgbClr val="000000"/>
                          </a:solidFill>
                          <a:latin typeface="Arial"/>
                          <a:ea typeface="Arial"/>
                          <a:cs typeface="Arial"/>
                          <a:sym typeface="Arial"/>
                        </a:rPr>
                        <a:t>Ergonomic sole design</a:t>
                      </a:r>
                      <a:endParaRPr sz="2400" u="none" cap="none" strike="noStrike"/>
                    </a:p>
                  </a:txBody>
                  <a:tcPr marT="95250" marB="95250" marR="66675" marL="66675">
                    <a:solidFill>
                      <a:srgbClr val="E5DFEC"/>
                    </a:solidFill>
                  </a:tcPr>
                </a:tc>
                <a:tc>
                  <a:txBody>
                    <a:bodyPr>
                      <a:noAutofit/>
                    </a:bodyPr>
                    <a:lstStyle/>
                    <a:p>
                      <a:pPr indent="0" lvl="0" marL="0" marR="0" rtl="0" algn="l">
                        <a:spcBef>
                          <a:spcPts val="0"/>
                        </a:spcBef>
                        <a:spcAft>
                          <a:spcPts val="0"/>
                        </a:spcAft>
                        <a:buNone/>
                      </a:pPr>
                      <a:r>
                        <a:rPr b="0" i="0" lang="en-US" sz="2400" u="none" cap="none" strike="noStrike">
                          <a:solidFill>
                            <a:srgbClr val="000000"/>
                          </a:solidFill>
                          <a:latin typeface="Arial"/>
                          <a:ea typeface="Arial"/>
                          <a:cs typeface="Arial"/>
                          <a:sym typeface="Arial"/>
                        </a:rPr>
                        <a:t>Yes</a:t>
                      </a:r>
                      <a:endParaRPr sz="2400" u="none" cap="none" strike="noStrike"/>
                    </a:p>
                  </a:txBody>
                  <a:tcPr marT="95250" marB="95250" marR="66675" marL="66675">
                    <a:solidFill>
                      <a:srgbClr val="E5DFEC"/>
                    </a:solidFill>
                  </a:tcPr>
                </a:tc>
              </a:tr>
              <a:tr h="383025">
                <a:tc>
                  <a:txBody>
                    <a:bodyPr>
                      <a:noAutofit/>
                    </a:bodyPr>
                    <a:lstStyle/>
                    <a:p>
                      <a:pPr indent="0" lvl="0" marL="0" marR="0" rtl="0" algn="l">
                        <a:spcBef>
                          <a:spcPts val="0"/>
                        </a:spcBef>
                        <a:spcAft>
                          <a:spcPts val="0"/>
                        </a:spcAft>
                        <a:buNone/>
                      </a:pPr>
                      <a:r>
                        <a:rPr b="0" i="0" lang="en-US" sz="2400" u="none" cap="none" strike="noStrike">
                          <a:solidFill>
                            <a:srgbClr val="000000"/>
                          </a:solidFill>
                          <a:latin typeface="Arial"/>
                          <a:ea typeface="Arial"/>
                          <a:cs typeface="Arial"/>
                          <a:sym typeface="Arial"/>
                        </a:rPr>
                        <a:t>Acceptable shoe traction to avoid slippage under normal wear</a:t>
                      </a:r>
                      <a:endParaRPr sz="2400" u="none" cap="none" strike="noStrike"/>
                    </a:p>
                  </a:txBody>
                  <a:tcPr marT="95250" marB="95250" marR="66675" marL="66675">
                    <a:solidFill>
                      <a:srgbClr val="DAEEF3"/>
                    </a:solidFill>
                  </a:tcPr>
                </a:tc>
                <a:tc>
                  <a:txBody>
                    <a:bodyPr>
                      <a:noAutofit/>
                    </a:bodyPr>
                    <a:lstStyle/>
                    <a:p>
                      <a:pPr indent="0" lvl="0" marL="0" marR="0" rtl="0" algn="l">
                        <a:spcBef>
                          <a:spcPts val="0"/>
                        </a:spcBef>
                        <a:spcAft>
                          <a:spcPts val="0"/>
                        </a:spcAft>
                        <a:buNone/>
                      </a:pPr>
                      <a:r>
                        <a:rPr b="0" i="0" lang="en-US" sz="2400" u="none" cap="none" strike="noStrike">
                          <a:solidFill>
                            <a:srgbClr val="000000"/>
                          </a:solidFill>
                          <a:latin typeface="Arial"/>
                          <a:ea typeface="Arial"/>
                          <a:cs typeface="Arial"/>
                          <a:sym typeface="Arial"/>
                        </a:rPr>
                        <a:t>Yes</a:t>
                      </a:r>
                      <a:endParaRPr sz="2400" u="none" cap="none" strike="noStrike"/>
                    </a:p>
                  </a:txBody>
                  <a:tcPr marT="95250" marB="95250" marR="66675" marL="66675">
                    <a:solidFill>
                      <a:srgbClr val="DAEEF3"/>
                    </a:solidFill>
                  </a:tcPr>
                </a:tc>
              </a:tr>
              <a:tr h="383025">
                <a:tc>
                  <a:txBody>
                    <a:bodyPr>
                      <a:noAutofit/>
                    </a:bodyPr>
                    <a:lstStyle/>
                    <a:p>
                      <a:pPr indent="0" lvl="0" marL="0" marR="0" rtl="0" algn="l">
                        <a:spcBef>
                          <a:spcPts val="0"/>
                        </a:spcBef>
                        <a:spcAft>
                          <a:spcPts val="0"/>
                        </a:spcAft>
                        <a:buNone/>
                      </a:pPr>
                      <a:r>
                        <a:rPr b="0" i="0" lang="en-US" sz="2400" u="none" cap="none" strike="noStrike">
                          <a:solidFill>
                            <a:srgbClr val="000000"/>
                          </a:solidFill>
                          <a:latin typeface="Arial"/>
                          <a:ea typeface="Arial"/>
                          <a:cs typeface="Arial"/>
                          <a:sym typeface="Arial"/>
                        </a:rPr>
                        <a:t>Easily transformable between states</a:t>
                      </a:r>
                      <a:endParaRPr sz="2400" u="none" cap="none" strike="noStrike"/>
                    </a:p>
                  </a:txBody>
                  <a:tcPr marT="95250" marB="95250" marR="66675" marL="66675">
                    <a:solidFill>
                      <a:srgbClr val="E5DFEC"/>
                    </a:solidFill>
                  </a:tcPr>
                </a:tc>
                <a:tc>
                  <a:txBody>
                    <a:bodyPr>
                      <a:noAutofit/>
                    </a:bodyPr>
                    <a:lstStyle/>
                    <a:p>
                      <a:pPr indent="0" lvl="0" marL="0" marR="0" rtl="0" algn="l">
                        <a:spcBef>
                          <a:spcPts val="0"/>
                        </a:spcBef>
                        <a:spcAft>
                          <a:spcPts val="0"/>
                        </a:spcAft>
                        <a:buNone/>
                      </a:pPr>
                      <a:r>
                        <a:rPr b="0" i="0" lang="en-US" sz="2400" u="none" cap="none" strike="noStrike">
                          <a:solidFill>
                            <a:srgbClr val="000000"/>
                          </a:solidFill>
                          <a:latin typeface="Arial"/>
                          <a:ea typeface="Arial"/>
                          <a:cs typeface="Arial"/>
                          <a:sym typeface="Arial"/>
                        </a:rPr>
                        <a:t>Yes</a:t>
                      </a:r>
                      <a:endParaRPr sz="2400" u="none" cap="none" strike="noStrike"/>
                    </a:p>
                  </a:txBody>
                  <a:tcPr marT="95250" marB="95250" marR="66675" marL="66675">
                    <a:solidFill>
                      <a:srgbClr val="E5DFEC"/>
                    </a:solidFill>
                  </a:tcPr>
                </a:tc>
              </a:tr>
            </a:tbl>
          </a:graphicData>
        </a:graphic>
      </p:graphicFrame>
      <p:sp>
        <p:nvSpPr>
          <p:cNvPr id="179" name="Shape 179"/>
          <p:cNvSpPr txBox="1"/>
          <p:nvPr/>
        </p:nvSpPr>
        <p:spPr>
          <a:xfrm>
            <a:off x="152400" y="6203974"/>
            <a:ext cx="1371600" cy="50783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b="1" lang="en-US" sz="1800">
                <a:solidFill>
                  <a:schemeClr val="dk1"/>
                </a:solidFill>
                <a:latin typeface="Nunito"/>
                <a:ea typeface="Nunito"/>
                <a:cs typeface="Nunito"/>
                <a:sym typeface="Nunito"/>
              </a:rPr>
              <a:t>Olapido</a:t>
            </a:r>
            <a:endParaRPr b="1" sz="1800">
              <a:solidFill>
                <a:schemeClr val="dk1"/>
              </a:solidFill>
              <a:latin typeface="Nunito"/>
              <a:ea typeface="Nunito"/>
              <a:cs typeface="Nunito"/>
              <a:sym typeface="Nuni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Shape 185"/>
          <p:cNvSpPr txBox="1"/>
          <p:nvPr/>
        </p:nvSpPr>
        <p:spPr>
          <a:xfrm>
            <a:off x="76200" y="152400"/>
            <a:ext cx="899160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Arial Black"/>
                <a:ea typeface="Arial Black"/>
                <a:cs typeface="Arial Black"/>
                <a:sym typeface="Arial Black"/>
              </a:rPr>
              <a:t>Target Summary </a:t>
            </a:r>
            <a:endParaRPr/>
          </a:p>
        </p:txBody>
      </p:sp>
      <p:sp>
        <p:nvSpPr>
          <p:cNvPr id="186" name="Shape 186"/>
          <p:cNvSpPr txBox="1"/>
          <p:nvPr/>
        </p:nvSpPr>
        <p:spPr>
          <a:xfrm>
            <a:off x="152400" y="1025634"/>
            <a:ext cx="8686800" cy="2237151"/>
          </a:xfrm>
          <a:prstGeom prst="rect">
            <a:avLst/>
          </a:prstGeom>
          <a:noFill/>
          <a:ln>
            <a:noFill/>
          </a:ln>
        </p:spPr>
        <p:txBody>
          <a:bodyPr anchorCtr="0" anchor="t" bIns="45700" lIns="91425" spcFirstLastPara="1" rIns="91425" wrap="square" tIns="45700">
            <a:noAutofit/>
          </a:bodyPr>
          <a:lstStyle/>
          <a:p>
            <a:pPr indent="-457200" lvl="0" marL="457200" marR="0" rtl="0" algn="l">
              <a:lnSpc>
                <a:spcPct val="150000"/>
              </a:lnSpc>
              <a:spcBef>
                <a:spcPts val="0"/>
              </a:spcBef>
              <a:spcAft>
                <a:spcPts val="0"/>
              </a:spcAft>
              <a:buClr>
                <a:schemeClr val="dk1"/>
              </a:buClr>
              <a:buSzPts val="2400"/>
              <a:buFont typeface="Noto Sans Symbols"/>
              <a:buChar char="▪"/>
            </a:pPr>
            <a:r>
              <a:rPr b="1" lang="en-US" sz="2400">
                <a:solidFill>
                  <a:schemeClr val="dk1"/>
                </a:solidFill>
                <a:latin typeface="Nunito"/>
                <a:ea typeface="Nunito"/>
                <a:cs typeface="Nunito"/>
                <a:sym typeface="Nunito"/>
              </a:rPr>
              <a:t>In order to avoid obtaining approval from the Institutional Review Board for Protection of Human Subjects in Research (IRB), shoe sizing will be designed around the one female team member.</a:t>
            </a:r>
            <a:endParaRPr b="1" sz="2400">
              <a:solidFill>
                <a:schemeClr val="dk1"/>
              </a:solidFill>
              <a:latin typeface="Nunito"/>
              <a:ea typeface="Nunito"/>
              <a:cs typeface="Nunito"/>
              <a:sym typeface="Nunito"/>
            </a:endParaRPr>
          </a:p>
        </p:txBody>
      </p:sp>
      <p:pic>
        <p:nvPicPr>
          <p:cNvPr id="187" name="Shape 187"/>
          <p:cNvPicPr preferRelativeResize="0"/>
          <p:nvPr/>
        </p:nvPicPr>
        <p:blipFill rotWithShape="1">
          <a:blip r:embed="rId3">
            <a:alphaModFix/>
          </a:blip>
          <a:srcRect b="0" l="0" r="0" t="0"/>
          <a:stretch/>
        </p:blipFill>
        <p:spPr>
          <a:xfrm>
            <a:off x="4076700" y="3200400"/>
            <a:ext cx="5067300" cy="2901512"/>
          </a:xfrm>
          <a:prstGeom prst="rect">
            <a:avLst/>
          </a:prstGeom>
          <a:noFill/>
          <a:ln>
            <a:noFill/>
          </a:ln>
        </p:spPr>
      </p:pic>
      <p:sp>
        <p:nvSpPr>
          <p:cNvPr id="188" name="Shape 188"/>
          <p:cNvSpPr txBox="1"/>
          <p:nvPr/>
        </p:nvSpPr>
        <p:spPr>
          <a:xfrm>
            <a:off x="123825" y="3263665"/>
            <a:ext cx="4143375" cy="1754326"/>
          </a:xfrm>
          <a:prstGeom prst="rect">
            <a:avLst/>
          </a:prstGeom>
          <a:noFill/>
          <a:ln>
            <a:noFill/>
          </a:ln>
        </p:spPr>
        <p:txBody>
          <a:bodyPr anchorCtr="0" anchor="t" bIns="45700" lIns="91425" spcFirstLastPara="1" rIns="91425" wrap="square" tIns="45700">
            <a:noAutofit/>
          </a:bodyPr>
          <a:lstStyle/>
          <a:p>
            <a:pPr indent="-457200" lvl="0" marL="457200" marR="0" rtl="0" algn="l">
              <a:lnSpc>
                <a:spcPct val="150000"/>
              </a:lnSpc>
              <a:spcBef>
                <a:spcPts val="0"/>
              </a:spcBef>
              <a:spcAft>
                <a:spcPts val="0"/>
              </a:spcAft>
              <a:buClr>
                <a:schemeClr val="dk1"/>
              </a:buClr>
              <a:buSzPts val="2400"/>
              <a:buFont typeface="Noto Sans Symbols"/>
              <a:buChar char="▪"/>
            </a:pPr>
            <a:r>
              <a:rPr b="1" lang="en-US" sz="2400">
                <a:solidFill>
                  <a:schemeClr val="dk1"/>
                </a:solidFill>
                <a:latin typeface="Nunito"/>
                <a:ea typeface="Nunito"/>
                <a:cs typeface="Nunito"/>
                <a:sym typeface="Nunito"/>
              </a:rPr>
              <a:t>Cost target was obtained from previous survey.</a:t>
            </a:r>
            <a:endParaRPr/>
          </a:p>
        </p:txBody>
      </p:sp>
      <p:sp>
        <p:nvSpPr>
          <p:cNvPr id="189" name="Shape 189"/>
          <p:cNvSpPr txBox="1"/>
          <p:nvPr/>
        </p:nvSpPr>
        <p:spPr>
          <a:xfrm>
            <a:off x="152400" y="6203974"/>
            <a:ext cx="1371600" cy="50783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b="1" lang="en-US" sz="1800">
                <a:solidFill>
                  <a:schemeClr val="dk1"/>
                </a:solidFill>
                <a:latin typeface="Nunito"/>
                <a:ea typeface="Nunito"/>
                <a:cs typeface="Nunito"/>
                <a:sym typeface="Nunito"/>
              </a:rPr>
              <a:t>Olapido</a:t>
            </a:r>
            <a:endParaRPr b="1" sz="1800">
              <a:solidFill>
                <a:schemeClr val="dk1"/>
              </a:solidFill>
              <a:latin typeface="Nunito"/>
              <a:ea typeface="Nunito"/>
              <a:cs typeface="Nunito"/>
              <a:sym typeface="Nuni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Shape 194"/>
          <p:cNvSpPr txBox="1"/>
          <p:nvPr/>
        </p:nvSpPr>
        <p:spPr>
          <a:xfrm>
            <a:off x="76200" y="152400"/>
            <a:ext cx="899160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Arial Black"/>
                <a:ea typeface="Arial Black"/>
                <a:cs typeface="Arial Black"/>
                <a:sym typeface="Arial Black"/>
              </a:rPr>
              <a:t>Target Summary</a:t>
            </a:r>
            <a:r>
              <a:rPr lang="en-US" sz="3200">
                <a:solidFill>
                  <a:srgbClr val="000000"/>
                </a:solidFill>
                <a:latin typeface="Arial Black"/>
                <a:ea typeface="Arial Black"/>
                <a:cs typeface="Arial Black"/>
                <a:sym typeface="Arial Black"/>
              </a:rPr>
              <a:t> – </a:t>
            </a:r>
            <a:r>
              <a:rPr lang="en-US" sz="2400">
                <a:solidFill>
                  <a:srgbClr val="000000"/>
                </a:solidFill>
                <a:latin typeface="Arial Black"/>
                <a:ea typeface="Arial Black"/>
                <a:cs typeface="Arial Black"/>
                <a:sym typeface="Arial Black"/>
              </a:rPr>
              <a:t>Continued</a:t>
            </a:r>
            <a:r>
              <a:rPr lang="en-US" sz="3200">
                <a:solidFill>
                  <a:schemeClr val="dk1"/>
                </a:solidFill>
                <a:latin typeface="Arial Black"/>
                <a:ea typeface="Arial Black"/>
                <a:cs typeface="Arial Black"/>
                <a:sym typeface="Arial Black"/>
              </a:rPr>
              <a:t> </a:t>
            </a:r>
            <a:endParaRPr sz="3200">
              <a:solidFill>
                <a:schemeClr val="dk1"/>
              </a:solidFill>
              <a:latin typeface="Arial Black"/>
              <a:ea typeface="Arial Black"/>
              <a:cs typeface="Arial Black"/>
              <a:sym typeface="Arial Black"/>
            </a:endParaRPr>
          </a:p>
        </p:txBody>
      </p:sp>
      <p:sp>
        <p:nvSpPr>
          <p:cNvPr id="195" name="Shape 195"/>
          <p:cNvSpPr txBox="1"/>
          <p:nvPr/>
        </p:nvSpPr>
        <p:spPr>
          <a:xfrm>
            <a:off x="152400" y="1025634"/>
            <a:ext cx="8763000" cy="5078313"/>
          </a:xfrm>
          <a:prstGeom prst="rect">
            <a:avLst/>
          </a:prstGeom>
          <a:noFill/>
          <a:ln>
            <a:noFill/>
          </a:ln>
        </p:spPr>
        <p:txBody>
          <a:bodyPr anchorCtr="0" anchor="t" bIns="45700" lIns="91425" spcFirstLastPara="1" rIns="91425" wrap="square" tIns="45700">
            <a:noAutofit/>
          </a:bodyPr>
          <a:lstStyle/>
          <a:p>
            <a:pPr indent="-457200" lvl="0" marL="457200" marR="0" rtl="0" algn="l">
              <a:lnSpc>
                <a:spcPct val="150000"/>
              </a:lnSpc>
              <a:spcBef>
                <a:spcPts val="0"/>
              </a:spcBef>
              <a:spcAft>
                <a:spcPts val="0"/>
              </a:spcAft>
              <a:buClr>
                <a:schemeClr val="dk1"/>
              </a:buClr>
              <a:buSzPts val="2400"/>
              <a:buFont typeface="Noto Sans Symbols"/>
              <a:buChar char="▪"/>
            </a:pPr>
            <a:r>
              <a:rPr b="1" lang="en-US" sz="2400">
                <a:solidFill>
                  <a:schemeClr val="dk1"/>
                </a:solidFill>
                <a:latin typeface="Nunito"/>
                <a:ea typeface="Nunito"/>
                <a:cs typeface="Nunito"/>
                <a:sym typeface="Nunito"/>
              </a:rPr>
              <a:t>Alleviation of discomfort is a requirement.</a:t>
            </a:r>
            <a:endParaRPr/>
          </a:p>
          <a:p>
            <a:pPr indent="-457200" lvl="1" marL="914400" marR="0" rtl="0" algn="l">
              <a:lnSpc>
                <a:spcPct val="150000"/>
              </a:lnSpc>
              <a:spcBef>
                <a:spcPts val="0"/>
              </a:spcBef>
              <a:spcAft>
                <a:spcPts val="0"/>
              </a:spcAft>
              <a:buClr>
                <a:schemeClr val="dk1"/>
              </a:buClr>
              <a:buSzPts val="2400"/>
              <a:buFont typeface="Noto Sans Symbols"/>
              <a:buChar char="▪"/>
            </a:pPr>
            <a:r>
              <a:rPr b="1" i="0" lang="en-US" sz="2400" u="none" cap="none" strike="noStrike">
                <a:solidFill>
                  <a:schemeClr val="dk1"/>
                </a:solidFill>
                <a:latin typeface="Nunito"/>
                <a:ea typeface="Nunito"/>
                <a:cs typeface="Nunito"/>
                <a:sym typeface="Nunito"/>
              </a:rPr>
              <a:t>Sole needs to be ergonomically designed.</a:t>
            </a:r>
            <a:endParaRPr/>
          </a:p>
          <a:p>
            <a:pPr indent="-457200" lvl="1" marL="914400" marR="0" rtl="0" algn="l">
              <a:lnSpc>
                <a:spcPct val="150000"/>
              </a:lnSpc>
              <a:spcBef>
                <a:spcPts val="0"/>
              </a:spcBef>
              <a:spcAft>
                <a:spcPts val="0"/>
              </a:spcAft>
              <a:buClr>
                <a:schemeClr val="dk1"/>
              </a:buClr>
              <a:buSzPts val="2400"/>
              <a:buFont typeface="Noto Sans Symbols"/>
              <a:buChar char="▪"/>
            </a:pPr>
            <a:r>
              <a:rPr b="1" i="0" lang="en-US" sz="2400" u="none" cap="none" strike="noStrike">
                <a:solidFill>
                  <a:schemeClr val="dk1"/>
                </a:solidFill>
                <a:latin typeface="Nunito"/>
                <a:ea typeface="Nunito"/>
                <a:cs typeface="Nunito"/>
                <a:sym typeface="Nunito"/>
              </a:rPr>
              <a:t>Sole material needs to be a compromise between rigid and flexible.</a:t>
            </a:r>
            <a:endParaRPr/>
          </a:p>
          <a:p>
            <a:pPr indent="-457200" lvl="0" marL="457200" marR="0" rtl="0" algn="l">
              <a:lnSpc>
                <a:spcPct val="150000"/>
              </a:lnSpc>
              <a:spcBef>
                <a:spcPts val="0"/>
              </a:spcBef>
              <a:spcAft>
                <a:spcPts val="0"/>
              </a:spcAft>
              <a:buClr>
                <a:schemeClr val="dk1"/>
              </a:buClr>
              <a:buSzPts val="2400"/>
              <a:buFont typeface="Noto Sans Symbols"/>
              <a:buChar char="▪"/>
            </a:pPr>
            <a:r>
              <a:rPr b="1" lang="en-US" sz="2400">
                <a:solidFill>
                  <a:schemeClr val="dk1"/>
                </a:solidFill>
                <a:latin typeface="Nunito"/>
                <a:ea typeface="Nunito"/>
                <a:cs typeface="Nunito"/>
                <a:sym typeface="Nunito"/>
              </a:rPr>
              <a:t>Women want to be stylish.</a:t>
            </a:r>
            <a:endParaRPr/>
          </a:p>
          <a:p>
            <a:pPr indent="-457200" lvl="1" marL="914400" marR="0" rtl="0" algn="l">
              <a:lnSpc>
                <a:spcPct val="150000"/>
              </a:lnSpc>
              <a:spcBef>
                <a:spcPts val="0"/>
              </a:spcBef>
              <a:spcAft>
                <a:spcPts val="0"/>
              </a:spcAft>
              <a:buClr>
                <a:schemeClr val="dk1"/>
              </a:buClr>
              <a:buSzPts val="2400"/>
              <a:buFont typeface="Noto Sans Symbols"/>
              <a:buChar char="▪"/>
            </a:pPr>
            <a:r>
              <a:rPr b="1" i="0" lang="en-US" sz="2400" u="none" cap="none" strike="noStrike">
                <a:solidFill>
                  <a:schemeClr val="dk1"/>
                </a:solidFill>
                <a:latin typeface="Nunito"/>
                <a:ea typeface="Nunito"/>
                <a:cs typeface="Nunito"/>
                <a:sym typeface="Nunito"/>
              </a:rPr>
              <a:t>A compromise between aesthetics and practicality needs to be found.</a:t>
            </a:r>
            <a:endParaRPr/>
          </a:p>
          <a:p>
            <a:pPr indent="-457200" lvl="1" marL="914400" marR="0" rtl="0" algn="l">
              <a:lnSpc>
                <a:spcPct val="150000"/>
              </a:lnSpc>
              <a:spcBef>
                <a:spcPts val="0"/>
              </a:spcBef>
              <a:spcAft>
                <a:spcPts val="0"/>
              </a:spcAft>
              <a:buClr>
                <a:schemeClr val="dk1"/>
              </a:buClr>
              <a:buSzPts val="2400"/>
              <a:buFont typeface="Noto Sans Symbols"/>
              <a:buChar char="▪"/>
            </a:pPr>
            <a:r>
              <a:rPr b="1" i="0" lang="en-US" sz="2400" u="none" cap="none" strike="noStrike">
                <a:solidFill>
                  <a:schemeClr val="dk1"/>
                </a:solidFill>
                <a:latin typeface="Nunito"/>
                <a:ea typeface="Nunito"/>
                <a:cs typeface="Nunito"/>
                <a:sym typeface="Nunito"/>
              </a:rPr>
              <a:t>RMPD student, Naomi Cohen was recruited to assist in this design aspect. </a:t>
            </a:r>
            <a:endParaRPr b="1" i="0" sz="2400" u="none" cap="none" strike="noStrike">
              <a:solidFill>
                <a:schemeClr val="dk1"/>
              </a:solidFill>
              <a:latin typeface="Nunito"/>
              <a:ea typeface="Nunito"/>
              <a:cs typeface="Nunito"/>
              <a:sym typeface="Nunito"/>
            </a:endParaRPr>
          </a:p>
        </p:txBody>
      </p:sp>
      <p:sp>
        <p:nvSpPr>
          <p:cNvPr id="196" name="Shape 196"/>
          <p:cNvSpPr txBox="1"/>
          <p:nvPr/>
        </p:nvSpPr>
        <p:spPr>
          <a:xfrm>
            <a:off x="152400" y="6203974"/>
            <a:ext cx="1371600" cy="50783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b="1" lang="en-US" sz="1800">
                <a:solidFill>
                  <a:schemeClr val="dk1"/>
                </a:solidFill>
                <a:latin typeface="Nunito"/>
                <a:ea typeface="Nunito"/>
                <a:cs typeface="Nunito"/>
                <a:sym typeface="Nunito"/>
              </a:rPr>
              <a:t>Olapido</a:t>
            </a:r>
            <a:endParaRPr b="1" sz="1800">
              <a:solidFill>
                <a:schemeClr val="dk1"/>
              </a:solidFill>
              <a:latin typeface="Nunito"/>
              <a:ea typeface="Nunito"/>
              <a:cs typeface="Nunito"/>
              <a:sym typeface="Nuni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Shape 202"/>
          <p:cNvSpPr txBox="1"/>
          <p:nvPr/>
        </p:nvSpPr>
        <p:spPr>
          <a:xfrm>
            <a:off x="76200" y="152400"/>
            <a:ext cx="899160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Arial Black"/>
                <a:ea typeface="Arial Black"/>
                <a:cs typeface="Arial Black"/>
                <a:sym typeface="Arial Black"/>
              </a:rPr>
              <a:t>Target Summary – </a:t>
            </a:r>
            <a:r>
              <a:rPr lang="en-US" sz="2400">
                <a:solidFill>
                  <a:schemeClr val="dk1"/>
                </a:solidFill>
                <a:latin typeface="Arial Black"/>
                <a:ea typeface="Arial Black"/>
                <a:cs typeface="Arial Black"/>
                <a:sym typeface="Arial Black"/>
              </a:rPr>
              <a:t>Testing Scale</a:t>
            </a:r>
            <a:endParaRPr sz="2400">
              <a:solidFill>
                <a:schemeClr val="dk1"/>
              </a:solidFill>
              <a:latin typeface="Arial Black"/>
              <a:ea typeface="Arial Black"/>
              <a:cs typeface="Arial Black"/>
              <a:sym typeface="Arial Black"/>
            </a:endParaRPr>
          </a:p>
        </p:txBody>
      </p:sp>
      <p:sp>
        <p:nvSpPr>
          <p:cNvPr id="203" name="Shape 203"/>
          <p:cNvSpPr txBox="1"/>
          <p:nvPr/>
        </p:nvSpPr>
        <p:spPr>
          <a:xfrm>
            <a:off x="152400" y="1025634"/>
            <a:ext cx="8763000" cy="3345147"/>
          </a:xfrm>
          <a:prstGeom prst="rect">
            <a:avLst/>
          </a:prstGeom>
          <a:noFill/>
          <a:ln>
            <a:noFill/>
          </a:ln>
        </p:spPr>
        <p:txBody>
          <a:bodyPr anchorCtr="0" anchor="t" bIns="45700" lIns="91425" spcFirstLastPara="1" rIns="91425" wrap="square" tIns="45700">
            <a:noAutofit/>
          </a:bodyPr>
          <a:lstStyle/>
          <a:p>
            <a:pPr indent="-457200" lvl="0" marL="457200" marR="0" rtl="0" algn="l">
              <a:lnSpc>
                <a:spcPct val="150000"/>
              </a:lnSpc>
              <a:spcBef>
                <a:spcPts val="0"/>
              </a:spcBef>
              <a:spcAft>
                <a:spcPts val="0"/>
              </a:spcAft>
              <a:buClr>
                <a:schemeClr val="dk1"/>
              </a:buClr>
              <a:buSzPts val="2400"/>
              <a:buFont typeface="Noto Sans Symbols"/>
              <a:buChar char="▪"/>
            </a:pPr>
            <a:r>
              <a:rPr b="1" lang="en-US" sz="2400">
                <a:solidFill>
                  <a:schemeClr val="dk1"/>
                </a:solidFill>
                <a:latin typeface="Nunito"/>
                <a:ea typeface="Nunito"/>
                <a:cs typeface="Nunito"/>
                <a:sym typeface="Nunito"/>
              </a:rPr>
              <a:t>Comfort and Style cannot be directly measured</a:t>
            </a:r>
            <a:endParaRPr/>
          </a:p>
          <a:p>
            <a:pPr indent="-457200" lvl="0" marL="457200" marR="0" rtl="0" algn="l">
              <a:lnSpc>
                <a:spcPct val="150000"/>
              </a:lnSpc>
              <a:spcBef>
                <a:spcPts val="0"/>
              </a:spcBef>
              <a:spcAft>
                <a:spcPts val="0"/>
              </a:spcAft>
              <a:buClr>
                <a:schemeClr val="dk1"/>
              </a:buClr>
              <a:buSzPts val="2400"/>
              <a:buFont typeface="Noto Sans Symbols"/>
              <a:buChar char="▪"/>
            </a:pPr>
            <a:r>
              <a:rPr b="1" lang="en-US" sz="2400">
                <a:solidFill>
                  <a:schemeClr val="dk1"/>
                </a:solidFill>
                <a:latin typeface="Nunito"/>
                <a:ea typeface="Nunito"/>
                <a:cs typeface="Nunito"/>
                <a:sym typeface="Nunito"/>
              </a:rPr>
              <a:t>Testing with the prototype will be conducted</a:t>
            </a:r>
            <a:endParaRPr/>
          </a:p>
          <a:p>
            <a:pPr indent="-457200" lvl="1" marL="914400" marR="0" rtl="0" algn="l">
              <a:lnSpc>
                <a:spcPct val="150000"/>
              </a:lnSpc>
              <a:spcBef>
                <a:spcPts val="0"/>
              </a:spcBef>
              <a:spcAft>
                <a:spcPts val="0"/>
              </a:spcAft>
              <a:buClr>
                <a:schemeClr val="dk1"/>
              </a:buClr>
              <a:buSzPts val="2400"/>
              <a:buFont typeface="Noto Sans Symbols"/>
              <a:buChar char="▪"/>
            </a:pPr>
            <a:r>
              <a:rPr b="1" i="0" lang="en-US" sz="2400" u="none" cap="none" strike="noStrike">
                <a:solidFill>
                  <a:schemeClr val="dk1"/>
                </a:solidFill>
                <a:latin typeface="Nunito"/>
                <a:ea typeface="Nunito"/>
                <a:cs typeface="Nunito"/>
                <a:sym typeface="Nunito"/>
              </a:rPr>
              <a:t>Comfort based testing for the flat state</a:t>
            </a:r>
            <a:endParaRPr/>
          </a:p>
          <a:p>
            <a:pPr indent="-457200" lvl="1" marL="914400" marR="0" rtl="0" algn="l">
              <a:lnSpc>
                <a:spcPct val="150000"/>
              </a:lnSpc>
              <a:spcBef>
                <a:spcPts val="0"/>
              </a:spcBef>
              <a:spcAft>
                <a:spcPts val="0"/>
              </a:spcAft>
              <a:buClr>
                <a:schemeClr val="dk1"/>
              </a:buClr>
              <a:buSzPts val="2400"/>
              <a:buFont typeface="Noto Sans Symbols"/>
              <a:buChar char="▪"/>
            </a:pPr>
            <a:r>
              <a:rPr b="1" i="0" lang="en-US" sz="2400" u="none" cap="none" strike="noStrike">
                <a:solidFill>
                  <a:schemeClr val="dk1"/>
                </a:solidFill>
                <a:latin typeface="Nunito"/>
                <a:ea typeface="Nunito"/>
                <a:cs typeface="Nunito"/>
                <a:sym typeface="Nunito"/>
              </a:rPr>
              <a:t>Style based testing for the elevated state</a:t>
            </a:r>
            <a:endParaRPr/>
          </a:p>
          <a:p>
            <a:pPr indent="-457200" lvl="0" marL="457200" marR="0" rtl="0" algn="l">
              <a:lnSpc>
                <a:spcPct val="150000"/>
              </a:lnSpc>
              <a:spcBef>
                <a:spcPts val="0"/>
              </a:spcBef>
              <a:spcAft>
                <a:spcPts val="0"/>
              </a:spcAft>
              <a:buClr>
                <a:schemeClr val="dk1"/>
              </a:buClr>
              <a:buSzPts val="2400"/>
              <a:buFont typeface="Noto Sans Symbols"/>
              <a:buChar char="▪"/>
            </a:pPr>
            <a:r>
              <a:rPr b="1" lang="en-US" sz="2400">
                <a:solidFill>
                  <a:schemeClr val="dk1"/>
                </a:solidFill>
                <a:latin typeface="Nunito"/>
                <a:ea typeface="Nunito"/>
                <a:cs typeface="Nunito"/>
                <a:sym typeface="Nunito"/>
              </a:rPr>
              <a:t>Scale of one to ten used for testing</a:t>
            </a:r>
            <a:endParaRPr/>
          </a:p>
          <a:p>
            <a:pPr indent="-457200" lvl="0" marL="457200" marR="0" rtl="0" algn="l">
              <a:lnSpc>
                <a:spcPct val="150000"/>
              </a:lnSpc>
              <a:spcBef>
                <a:spcPts val="0"/>
              </a:spcBef>
              <a:spcAft>
                <a:spcPts val="0"/>
              </a:spcAft>
              <a:buClr>
                <a:schemeClr val="dk1"/>
              </a:buClr>
              <a:buSzPts val="2400"/>
              <a:buFont typeface="Noto Sans Symbols"/>
              <a:buChar char="▪"/>
            </a:pPr>
            <a:r>
              <a:rPr b="1" lang="en-US" sz="2400">
                <a:solidFill>
                  <a:schemeClr val="dk1"/>
                </a:solidFill>
                <a:latin typeface="Nunito"/>
                <a:ea typeface="Nunito"/>
                <a:cs typeface="Nunito"/>
                <a:sym typeface="Nunito"/>
              </a:rPr>
              <a:t>A five is considered acceptable for a simple prototype</a:t>
            </a:r>
            <a:endParaRPr/>
          </a:p>
        </p:txBody>
      </p:sp>
      <p:pic>
        <p:nvPicPr>
          <p:cNvPr id="204" name="Shape 204"/>
          <p:cNvPicPr preferRelativeResize="0"/>
          <p:nvPr/>
        </p:nvPicPr>
        <p:blipFill rotWithShape="1">
          <a:blip r:embed="rId3">
            <a:alphaModFix/>
          </a:blip>
          <a:srcRect b="0" l="0" r="0" t="0"/>
          <a:stretch/>
        </p:blipFill>
        <p:spPr>
          <a:xfrm>
            <a:off x="152400" y="4800600"/>
            <a:ext cx="8650974" cy="798645"/>
          </a:xfrm>
          <a:prstGeom prst="rect">
            <a:avLst/>
          </a:prstGeom>
          <a:noFill/>
          <a:ln>
            <a:noFill/>
          </a:ln>
        </p:spPr>
      </p:pic>
      <p:sp>
        <p:nvSpPr>
          <p:cNvPr id="205" name="Shape 205"/>
          <p:cNvSpPr/>
          <p:nvPr/>
        </p:nvSpPr>
        <p:spPr>
          <a:xfrm>
            <a:off x="4038600" y="4686299"/>
            <a:ext cx="762000" cy="1027245"/>
          </a:xfrm>
          <a:prstGeom prst="rect">
            <a:avLst/>
          </a:prstGeom>
          <a:noFill/>
          <a:ln cap="flat" cmpd="sng" w="127000">
            <a:solidFill>
              <a:srgbClr val="3F315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Shape 206"/>
          <p:cNvSpPr txBox="1"/>
          <p:nvPr/>
        </p:nvSpPr>
        <p:spPr>
          <a:xfrm>
            <a:off x="152400" y="6203974"/>
            <a:ext cx="1371600" cy="50783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b="1" lang="en-US" sz="1800">
                <a:solidFill>
                  <a:schemeClr val="dk1"/>
                </a:solidFill>
                <a:latin typeface="Nunito"/>
                <a:ea typeface="Nunito"/>
                <a:cs typeface="Nunito"/>
                <a:sym typeface="Nunito"/>
              </a:rPr>
              <a:t>Olapido</a:t>
            </a:r>
            <a:endParaRPr b="1" sz="1800">
              <a:solidFill>
                <a:schemeClr val="dk1"/>
              </a:solidFill>
              <a:latin typeface="Nunito"/>
              <a:ea typeface="Nunito"/>
              <a:cs typeface="Nunito"/>
              <a:sym typeface="Nuni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Shape 211"/>
          <p:cNvSpPr txBox="1"/>
          <p:nvPr/>
        </p:nvSpPr>
        <p:spPr>
          <a:xfrm>
            <a:off x="152400" y="1025634"/>
            <a:ext cx="8781300" cy="1754400"/>
          </a:xfrm>
          <a:prstGeom prst="rect">
            <a:avLst/>
          </a:prstGeom>
          <a:noFill/>
          <a:ln>
            <a:noFill/>
          </a:ln>
        </p:spPr>
        <p:txBody>
          <a:bodyPr anchorCtr="0" anchor="t" bIns="45700" lIns="91425" spcFirstLastPara="1" rIns="91425" wrap="square" tIns="45700">
            <a:noAutofit/>
          </a:bodyPr>
          <a:lstStyle/>
          <a:p>
            <a:pPr indent="-457200" lvl="0" marL="457200" marR="0" rtl="0" algn="l">
              <a:lnSpc>
                <a:spcPct val="150000"/>
              </a:lnSpc>
              <a:spcBef>
                <a:spcPts val="0"/>
              </a:spcBef>
              <a:spcAft>
                <a:spcPts val="0"/>
              </a:spcAft>
              <a:buClr>
                <a:srgbClr val="7030A0"/>
              </a:buClr>
              <a:buSzPts val="2400"/>
              <a:buFont typeface="Noto Sans Symbols"/>
              <a:buChar char="▪"/>
            </a:pPr>
            <a:r>
              <a:rPr b="1" lang="en-US" sz="2400">
                <a:solidFill>
                  <a:srgbClr val="7030A0"/>
                </a:solidFill>
                <a:latin typeface="Nunito"/>
                <a:ea typeface="Nunito"/>
                <a:cs typeface="Nunito"/>
                <a:sym typeface="Nunito"/>
              </a:rPr>
              <a:t>Heel Mechanism</a:t>
            </a:r>
            <a:endParaRPr b="1" sz="2400">
              <a:solidFill>
                <a:srgbClr val="7030A0"/>
              </a:solidFill>
              <a:latin typeface="Nunito"/>
              <a:ea typeface="Nunito"/>
              <a:cs typeface="Nunito"/>
              <a:sym typeface="Nunito"/>
            </a:endParaRPr>
          </a:p>
          <a:p>
            <a:pPr indent="-457200" lvl="0" marL="457200" marR="0" rtl="0" algn="l">
              <a:lnSpc>
                <a:spcPct val="150000"/>
              </a:lnSpc>
              <a:spcBef>
                <a:spcPts val="0"/>
              </a:spcBef>
              <a:spcAft>
                <a:spcPts val="0"/>
              </a:spcAft>
              <a:buClr>
                <a:schemeClr val="accent1"/>
              </a:buClr>
              <a:buSzPts val="2400"/>
              <a:buFont typeface="Noto Sans Symbols"/>
              <a:buChar char="▪"/>
            </a:pPr>
            <a:r>
              <a:rPr b="1" lang="en-US" sz="2400">
                <a:solidFill>
                  <a:schemeClr val="accent1"/>
                </a:solidFill>
                <a:latin typeface="Nunito"/>
                <a:ea typeface="Nunito"/>
                <a:cs typeface="Nunito"/>
                <a:sym typeface="Nunito"/>
              </a:rPr>
              <a:t>Changeable angle of inclination</a:t>
            </a:r>
            <a:endParaRPr b="1" sz="2400">
              <a:solidFill>
                <a:schemeClr val="accent1"/>
              </a:solidFill>
              <a:latin typeface="Nunito"/>
              <a:ea typeface="Nunito"/>
              <a:cs typeface="Nunito"/>
              <a:sym typeface="Nunito"/>
            </a:endParaRPr>
          </a:p>
          <a:p>
            <a:pPr indent="-457200" lvl="0" marL="457200" marR="0" rtl="0" algn="l">
              <a:lnSpc>
                <a:spcPct val="150000"/>
              </a:lnSpc>
              <a:spcBef>
                <a:spcPts val="0"/>
              </a:spcBef>
              <a:spcAft>
                <a:spcPts val="0"/>
              </a:spcAft>
              <a:buClr>
                <a:srgbClr val="92CCDC"/>
              </a:buClr>
              <a:buSzPts val="2400"/>
              <a:buFont typeface="Noto Sans Symbols"/>
              <a:buChar char="▪"/>
            </a:pPr>
            <a:r>
              <a:rPr b="1" lang="en-US" sz="2400">
                <a:solidFill>
                  <a:srgbClr val="92CCDC"/>
                </a:solidFill>
                <a:latin typeface="Nunito"/>
                <a:ea typeface="Nunito"/>
                <a:cs typeface="Nunito"/>
                <a:sym typeface="Nunito"/>
              </a:rPr>
              <a:t>Changeable exterior fabric around ball of foot</a:t>
            </a:r>
            <a:endParaRPr b="1" sz="2400">
              <a:solidFill>
                <a:srgbClr val="92CCDC"/>
              </a:solidFill>
              <a:latin typeface="Nunito"/>
              <a:ea typeface="Nunito"/>
              <a:cs typeface="Nunito"/>
              <a:sym typeface="Nunito"/>
            </a:endParaRPr>
          </a:p>
        </p:txBody>
      </p:sp>
      <p:pic>
        <p:nvPicPr>
          <p:cNvPr id="212" name="Shape 212"/>
          <p:cNvPicPr preferRelativeResize="0"/>
          <p:nvPr/>
        </p:nvPicPr>
        <p:blipFill rotWithShape="1">
          <a:blip r:embed="rId3">
            <a:alphaModFix/>
          </a:blip>
          <a:srcRect b="0" l="0" r="0" t="11021"/>
          <a:stretch/>
        </p:blipFill>
        <p:spPr>
          <a:xfrm>
            <a:off x="762000" y="3352800"/>
            <a:ext cx="3055569" cy="1905025"/>
          </a:xfrm>
          <a:prstGeom prst="rect">
            <a:avLst/>
          </a:prstGeom>
          <a:noFill/>
          <a:ln cap="sq" cmpd="thickThin" w="228600">
            <a:solidFill>
              <a:srgbClr val="000000"/>
            </a:solidFill>
            <a:prstDash val="solid"/>
            <a:miter lim="800000"/>
            <a:headEnd len="med" w="med" type="none"/>
            <a:tailEnd len="med" w="med" type="none"/>
          </a:ln>
        </p:spPr>
      </p:pic>
      <p:pic>
        <p:nvPicPr>
          <p:cNvPr id="213" name="Shape 213"/>
          <p:cNvPicPr preferRelativeResize="0"/>
          <p:nvPr/>
        </p:nvPicPr>
        <p:blipFill rotWithShape="1">
          <a:blip r:embed="rId4">
            <a:alphaModFix/>
          </a:blip>
          <a:srcRect b="0" l="0" r="0" t="0"/>
          <a:stretch/>
        </p:blipFill>
        <p:spPr>
          <a:xfrm>
            <a:off x="4724400" y="3352800"/>
            <a:ext cx="3055569" cy="1905025"/>
          </a:xfrm>
          <a:prstGeom prst="rect">
            <a:avLst/>
          </a:prstGeom>
          <a:noFill/>
          <a:ln cap="sq" cmpd="thickThin" w="228600">
            <a:solidFill>
              <a:srgbClr val="000000"/>
            </a:solidFill>
            <a:prstDash val="solid"/>
            <a:miter lim="800000"/>
            <a:headEnd len="med" w="med" type="none"/>
            <a:tailEnd len="med" w="med" type="none"/>
          </a:ln>
        </p:spPr>
      </p:pic>
      <p:sp>
        <p:nvSpPr>
          <p:cNvPr id="214" name="Shape 214"/>
          <p:cNvSpPr/>
          <p:nvPr/>
        </p:nvSpPr>
        <p:spPr>
          <a:xfrm>
            <a:off x="3180762" y="3993821"/>
            <a:ext cx="486300" cy="997800"/>
          </a:xfrm>
          <a:custGeom>
            <a:pathLst>
              <a:path extrusionOk="0" h="120000" w="120000">
                <a:moveTo>
                  <a:pt x="0" y="27212"/>
                </a:moveTo>
                <a:lnTo>
                  <a:pt x="120000" y="0"/>
                </a:lnTo>
                <a:lnTo>
                  <a:pt x="113021" y="118866"/>
                </a:lnTo>
                <a:lnTo>
                  <a:pt x="81421" y="120000"/>
                </a:lnTo>
                <a:lnTo>
                  <a:pt x="0" y="27212"/>
                </a:lnTo>
                <a:close/>
              </a:path>
            </a:pathLst>
          </a:custGeom>
          <a:solidFill>
            <a:schemeClr val="accent4">
              <a:alpha val="89803"/>
            </a:schemeClr>
          </a:solidFill>
          <a:ln cap="flat" cmpd="sng" w="254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Shape 215"/>
          <p:cNvSpPr/>
          <p:nvPr/>
        </p:nvSpPr>
        <p:spPr>
          <a:xfrm>
            <a:off x="4865805" y="4429838"/>
            <a:ext cx="853800" cy="337800"/>
          </a:xfrm>
          <a:custGeom>
            <a:pathLst>
              <a:path extrusionOk="0" h="120000" w="120000">
                <a:moveTo>
                  <a:pt x="0" y="0"/>
                </a:moveTo>
                <a:lnTo>
                  <a:pt x="120000" y="53581"/>
                </a:lnTo>
                <a:lnTo>
                  <a:pt x="94829" y="120000"/>
                </a:lnTo>
                <a:lnTo>
                  <a:pt x="7948" y="116651"/>
                </a:lnTo>
                <a:lnTo>
                  <a:pt x="0" y="0"/>
                </a:lnTo>
                <a:close/>
              </a:path>
            </a:pathLst>
          </a:custGeom>
          <a:solidFill>
            <a:schemeClr val="accent4">
              <a:alpha val="89803"/>
            </a:schemeClr>
          </a:solidFill>
          <a:ln cap="flat" cmpd="sng" w="254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Shape 216"/>
          <p:cNvSpPr/>
          <p:nvPr/>
        </p:nvSpPr>
        <p:spPr>
          <a:xfrm>
            <a:off x="846042" y="4020235"/>
            <a:ext cx="2773800" cy="1078200"/>
          </a:xfrm>
          <a:custGeom>
            <a:pathLst>
              <a:path extrusionOk="0" h="120000" w="120000">
                <a:moveTo>
                  <a:pt x="0" y="102870"/>
                </a:moveTo>
                <a:lnTo>
                  <a:pt x="69332" y="96193"/>
                </a:lnTo>
                <a:cubicBezTo>
                  <a:pt x="86221" y="64129"/>
                  <a:pt x="87183" y="8274"/>
                  <a:pt x="120000" y="0"/>
                </a:cubicBezTo>
                <a:cubicBezTo>
                  <a:pt x="87155" y="32070"/>
                  <a:pt x="85137" y="80000"/>
                  <a:pt x="67706" y="120000"/>
                </a:cubicBezTo>
                <a:cubicBezTo>
                  <a:pt x="45137" y="114290"/>
                  <a:pt x="10752" y="125762"/>
                  <a:pt x="0" y="102870"/>
                </a:cubicBezTo>
                <a:close/>
              </a:path>
            </a:pathLst>
          </a:custGeom>
          <a:solidFill>
            <a:schemeClr val="accent1">
              <a:alpha val="89803"/>
            </a:schemeClr>
          </a:solidFill>
          <a:ln cap="flat" cmpd="sng" w="254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Shape 217"/>
          <p:cNvSpPr/>
          <p:nvPr/>
        </p:nvSpPr>
        <p:spPr>
          <a:xfrm>
            <a:off x="4825240" y="4351281"/>
            <a:ext cx="2821200" cy="403800"/>
          </a:xfrm>
          <a:custGeom>
            <a:pathLst>
              <a:path extrusionOk="0" h="120000" w="120000">
                <a:moveTo>
                  <a:pt x="0" y="7238"/>
                </a:moveTo>
                <a:lnTo>
                  <a:pt x="6540" y="0"/>
                </a:lnTo>
                <a:cubicBezTo>
                  <a:pt x="28196" y="2609"/>
                  <a:pt x="59449" y="153399"/>
                  <a:pt x="120000" y="46635"/>
                </a:cubicBezTo>
                <a:cubicBezTo>
                  <a:pt x="87708" y="132245"/>
                  <a:pt x="108455" y="108482"/>
                  <a:pt x="74648" y="120000"/>
                </a:cubicBezTo>
                <a:cubicBezTo>
                  <a:pt x="52459" y="104757"/>
                  <a:pt x="10571" y="68346"/>
                  <a:pt x="0" y="7238"/>
                </a:cubicBezTo>
                <a:close/>
              </a:path>
            </a:pathLst>
          </a:custGeom>
          <a:solidFill>
            <a:schemeClr val="accent1">
              <a:alpha val="89803"/>
            </a:schemeClr>
          </a:solidFill>
          <a:ln cap="flat" cmpd="sng" w="254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Shape 218"/>
          <p:cNvSpPr/>
          <p:nvPr/>
        </p:nvSpPr>
        <p:spPr>
          <a:xfrm>
            <a:off x="855937" y="3516899"/>
            <a:ext cx="2773800" cy="1450200"/>
          </a:xfrm>
          <a:custGeom>
            <a:pathLst>
              <a:path extrusionOk="0" h="120000" w="120000">
                <a:moveTo>
                  <a:pt x="0" y="114032"/>
                </a:moveTo>
                <a:cubicBezTo>
                  <a:pt x="80310" y="85847"/>
                  <a:pt x="52729" y="72402"/>
                  <a:pt x="106837" y="0"/>
                </a:cubicBezTo>
                <a:cubicBezTo>
                  <a:pt x="121672" y="14483"/>
                  <a:pt x="114927" y="12261"/>
                  <a:pt x="120000" y="35588"/>
                </a:cubicBezTo>
                <a:cubicBezTo>
                  <a:pt x="87155" y="59430"/>
                  <a:pt x="86679" y="80325"/>
                  <a:pt x="69248" y="110063"/>
                </a:cubicBezTo>
                <a:cubicBezTo>
                  <a:pt x="46679" y="105818"/>
                  <a:pt x="10752" y="131051"/>
                  <a:pt x="0" y="114032"/>
                </a:cubicBezTo>
                <a:close/>
              </a:path>
            </a:pathLst>
          </a:custGeom>
          <a:solidFill>
            <a:srgbClr val="92CCDC">
              <a:alpha val="89803"/>
            </a:srgbClr>
          </a:solidFill>
          <a:ln cap="flat" cmpd="sng" w="254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Shape 219"/>
          <p:cNvSpPr/>
          <p:nvPr/>
        </p:nvSpPr>
        <p:spPr>
          <a:xfrm flipH="1">
            <a:off x="4830422" y="3779322"/>
            <a:ext cx="2823900" cy="811200"/>
          </a:xfrm>
          <a:custGeom>
            <a:pathLst>
              <a:path extrusionOk="0" h="120000" w="120000">
                <a:moveTo>
                  <a:pt x="23628" y="44001"/>
                </a:moveTo>
                <a:cubicBezTo>
                  <a:pt x="54099" y="39287"/>
                  <a:pt x="53512" y="62676"/>
                  <a:pt x="114055" y="0"/>
                </a:cubicBezTo>
                <a:cubicBezTo>
                  <a:pt x="123598" y="25889"/>
                  <a:pt x="116736" y="37726"/>
                  <a:pt x="120000" y="79423"/>
                </a:cubicBezTo>
                <a:cubicBezTo>
                  <a:pt x="86760" y="83401"/>
                  <a:pt x="70811" y="140071"/>
                  <a:pt x="3081" y="112433"/>
                </a:cubicBezTo>
                <a:cubicBezTo>
                  <a:pt x="-4876" y="57421"/>
                  <a:pt x="2792" y="55102"/>
                  <a:pt x="23628" y="44001"/>
                </a:cubicBezTo>
                <a:close/>
              </a:path>
            </a:pathLst>
          </a:custGeom>
          <a:solidFill>
            <a:srgbClr val="92CCDC">
              <a:alpha val="89803"/>
            </a:srgbClr>
          </a:solidFill>
          <a:ln cap="flat" cmpd="sng" w="254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Shape 224"/>
          <p:cNvSpPr txBox="1"/>
          <p:nvPr/>
        </p:nvSpPr>
        <p:spPr>
          <a:xfrm>
            <a:off x="76200" y="152400"/>
            <a:ext cx="899160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Arial Black"/>
                <a:ea typeface="Arial Black"/>
                <a:cs typeface="Arial Black"/>
                <a:sym typeface="Arial Black"/>
              </a:rPr>
              <a:t>Heel Mechanism – </a:t>
            </a:r>
            <a:r>
              <a:rPr lang="en-US" sz="2400">
                <a:solidFill>
                  <a:schemeClr val="dk1"/>
                </a:solidFill>
                <a:latin typeface="Arial Black"/>
                <a:ea typeface="Arial Black"/>
                <a:cs typeface="Arial Black"/>
                <a:sym typeface="Arial Black"/>
              </a:rPr>
              <a:t>Origami Design Concept</a:t>
            </a:r>
            <a:endParaRPr/>
          </a:p>
        </p:txBody>
      </p:sp>
      <p:sp>
        <p:nvSpPr>
          <p:cNvPr id="225" name="Shape 225"/>
          <p:cNvSpPr txBox="1"/>
          <p:nvPr/>
        </p:nvSpPr>
        <p:spPr>
          <a:xfrm>
            <a:off x="95250" y="3429000"/>
            <a:ext cx="8991600" cy="2862322"/>
          </a:xfrm>
          <a:prstGeom prst="rect">
            <a:avLst/>
          </a:prstGeom>
          <a:noFill/>
          <a:ln>
            <a:noFill/>
          </a:ln>
        </p:spPr>
        <p:txBody>
          <a:bodyPr anchorCtr="0" anchor="t" bIns="45700" lIns="91425" spcFirstLastPara="1" rIns="91425" wrap="square" tIns="45700">
            <a:noAutofit/>
          </a:bodyPr>
          <a:lstStyle/>
          <a:p>
            <a:pPr indent="-457200" lvl="0" marL="457200" marR="0" rtl="0" algn="l">
              <a:lnSpc>
                <a:spcPct val="150000"/>
              </a:lnSpc>
              <a:spcBef>
                <a:spcPts val="0"/>
              </a:spcBef>
              <a:spcAft>
                <a:spcPts val="0"/>
              </a:spcAft>
              <a:buClr>
                <a:schemeClr val="dk1"/>
              </a:buClr>
              <a:buSzPts val="2400"/>
              <a:buFont typeface="Noto Sans Symbols"/>
              <a:buChar char="▪"/>
            </a:pPr>
            <a:r>
              <a:rPr b="1" lang="en-US" sz="2400">
                <a:solidFill>
                  <a:schemeClr val="dk1"/>
                </a:solidFill>
                <a:latin typeface="Nunito"/>
                <a:ea typeface="Nunito"/>
                <a:cs typeface="Nunito"/>
                <a:sym typeface="Nunito"/>
              </a:rPr>
              <a:t>Description: A wedge heel that can be flattened or expanded based on the user’s height preference.</a:t>
            </a:r>
            <a:endParaRPr b="1" sz="2400">
              <a:solidFill>
                <a:schemeClr val="dk1"/>
              </a:solidFill>
              <a:latin typeface="Nunito"/>
              <a:ea typeface="Nunito"/>
              <a:cs typeface="Nunito"/>
              <a:sym typeface="Nunito"/>
            </a:endParaRPr>
          </a:p>
          <a:p>
            <a:pPr indent="-457200" lvl="0" marL="457200" marR="0" rtl="0" algn="l">
              <a:lnSpc>
                <a:spcPct val="150000"/>
              </a:lnSpc>
              <a:spcBef>
                <a:spcPts val="0"/>
              </a:spcBef>
              <a:spcAft>
                <a:spcPts val="0"/>
              </a:spcAft>
              <a:buClr>
                <a:schemeClr val="dk1"/>
              </a:buClr>
              <a:buSzPts val="2400"/>
              <a:buFont typeface="Noto Sans Symbols"/>
              <a:buChar char="▪"/>
            </a:pPr>
            <a:r>
              <a:rPr b="1" lang="en-US" sz="2400">
                <a:solidFill>
                  <a:schemeClr val="dk1"/>
                </a:solidFill>
                <a:latin typeface="Nunito"/>
                <a:ea typeface="Nunito"/>
                <a:cs typeface="Nunito"/>
                <a:sym typeface="Nunito"/>
              </a:rPr>
              <a:t>Pros: Unique visual style, no removable parts</a:t>
            </a:r>
            <a:endParaRPr/>
          </a:p>
          <a:p>
            <a:pPr indent="-457200" lvl="0" marL="457200" marR="0" rtl="0" algn="l">
              <a:lnSpc>
                <a:spcPct val="150000"/>
              </a:lnSpc>
              <a:spcBef>
                <a:spcPts val="0"/>
              </a:spcBef>
              <a:spcAft>
                <a:spcPts val="0"/>
              </a:spcAft>
              <a:buClr>
                <a:schemeClr val="dk1"/>
              </a:buClr>
              <a:buSzPts val="2400"/>
              <a:buFont typeface="Noto Sans Symbols"/>
              <a:buChar char="▪"/>
            </a:pPr>
            <a:r>
              <a:rPr b="1" lang="en-US" sz="2400">
                <a:solidFill>
                  <a:schemeClr val="dk1"/>
                </a:solidFill>
                <a:latin typeface="Nunito"/>
                <a:ea typeface="Nunito"/>
                <a:cs typeface="Nunito"/>
                <a:sym typeface="Nunito"/>
              </a:rPr>
              <a:t>Cons: Only works with wedge heels, potentially dangerous for high loads</a:t>
            </a:r>
            <a:endParaRPr/>
          </a:p>
        </p:txBody>
      </p:sp>
      <p:pic>
        <p:nvPicPr>
          <p:cNvPr descr="https://lh4.googleusercontent.com/iicfYGgP4uPVO2J63SiQjHpYW7Nb8ShgF6UB691GcPfUNknrTDeIzAmyrUMrwztylzJbHbJzt_4xuelsCv-vw-itm_NGwRscwbsLCsTaHvuoDxOdqdvQ-yLj15HjFkE4AuJFtBXQxPU" id="226" name="Shape 226"/>
          <p:cNvPicPr preferRelativeResize="0"/>
          <p:nvPr/>
        </p:nvPicPr>
        <p:blipFill rotWithShape="1">
          <a:blip r:embed="rId3">
            <a:alphaModFix/>
          </a:blip>
          <a:srcRect b="0" l="0" r="0" t="0"/>
          <a:stretch/>
        </p:blipFill>
        <p:spPr>
          <a:xfrm>
            <a:off x="4267200" y="2362200"/>
            <a:ext cx="3272409" cy="850730"/>
          </a:xfrm>
          <a:prstGeom prst="rect">
            <a:avLst/>
          </a:prstGeom>
          <a:noFill/>
          <a:ln>
            <a:noFill/>
          </a:ln>
        </p:spPr>
      </p:pic>
      <p:pic>
        <p:nvPicPr>
          <p:cNvPr descr="https://lh4.googleusercontent.com/tJi3Qp8YkONOdVOWeSu44-47-Ax2SzNX2IrpxoIrO9lQJ2RqxvxMGf0Wv2HPtdoBdrFOqoQBB6lnuinplAQHniIpeOjUZU1P2gTwTfMpTL3jBPaQGfsoKTgM4QhZlFdGhaCuVfIHDxs" id="227" name="Shape 227"/>
          <p:cNvPicPr preferRelativeResize="0"/>
          <p:nvPr/>
        </p:nvPicPr>
        <p:blipFill rotWithShape="1">
          <a:blip r:embed="rId4">
            <a:alphaModFix/>
          </a:blip>
          <a:srcRect b="0" l="0" r="0" t="0"/>
          <a:stretch/>
        </p:blipFill>
        <p:spPr>
          <a:xfrm>
            <a:off x="1295400" y="1411880"/>
            <a:ext cx="3048000" cy="1914660"/>
          </a:xfrm>
          <a:prstGeom prst="rect">
            <a:avLst/>
          </a:prstGeom>
          <a:noFill/>
          <a:ln>
            <a:noFill/>
          </a:ln>
        </p:spPr>
      </p:pic>
      <p:sp>
        <p:nvSpPr>
          <p:cNvPr id="228" name="Shape 228"/>
          <p:cNvSpPr/>
          <p:nvPr/>
        </p:nvSpPr>
        <p:spPr>
          <a:xfrm>
            <a:off x="1219200" y="1143000"/>
            <a:ext cx="6396609" cy="2286000"/>
          </a:xfrm>
          <a:prstGeom prst="rect">
            <a:avLst/>
          </a:prstGeom>
          <a:noFill/>
          <a:ln cap="flat" cmpd="sng" w="762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Shape 229"/>
          <p:cNvSpPr txBox="1"/>
          <p:nvPr/>
        </p:nvSpPr>
        <p:spPr>
          <a:xfrm>
            <a:off x="152400" y="6203974"/>
            <a:ext cx="1371600" cy="45442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b="1" lang="en-US" sz="1800">
                <a:solidFill>
                  <a:schemeClr val="dk1"/>
                </a:solidFill>
                <a:latin typeface="Nunito"/>
                <a:ea typeface="Nunito"/>
                <a:cs typeface="Nunito"/>
                <a:sym typeface="Nunito"/>
              </a:rPr>
              <a:t>Dalton</a:t>
            </a:r>
            <a:endParaRPr b="1" sz="1800">
              <a:solidFill>
                <a:schemeClr val="dk1"/>
              </a:solidFill>
              <a:latin typeface="Nunito"/>
              <a:ea typeface="Nunito"/>
              <a:cs typeface="Nunito"/>
              <a:sym typeface="Nuni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Shape 234"/>
          <p:cNvSpPr txBox="1"/>
          <p:nvPr/>
        </p:nvSpPr>
        <p:spPr>
          <a:xfrm>
            <a:off x="76200" y="152400"/>
            <a:ext cx="899160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Arial Black"/>
                <a:ea typeface="Arial Black"/>
                <a:cs typeface="Arial Black"/>
                <a:sym typeface="Arial Black"/>
              </a:rPr>
              <a:t>Heel Mechanism – </a:t>
            </a:r>
            <a:r>
              <a:rPr lang="en-US" sz="2400">
                <a:solidFill>
                  <a:schemeClr val="dk1"/>
                </a:solidFill>
                <a:latin typeface="Arial Black"/>
                <a:ea typeface="Arial Black"/>
                <a:cs typeface="Arial Black"/>
                <a:sym typeface="Arial Black"/>
              </a:rPr>
              <a:t>Telescoping Concept</a:t>
            </a:r>
            <a:endParaRPr sz="2400">
              <a:solidFill>
                <a:schemeClr val="dk1"/>
              </a:solidFill>
              <a:latin typeface="Arial Black"/>
              <a:ea typeface="Arial Black"/>
              <a:cs typeface="Arial Black"/>
              <a:sym typeface="Arial Black"/>
            </a:endParaRPr>
          </a:p>
        </p:txBody>
      </p:sp>
      <p:sp>
        <p:nvSpPr>
          <p:cNvPr id="235" name="Shape 235"/>
          <p:cNvSpPr txBox="1"/>
          <p:nvPr/>
        </p:nvSpPr>
        <p:spPr>
          <a:xfrm>
            <a:off x="76200" y="3505200"/>
            <a:ext cx="8991600" cy="2308324"/>
          </a:xfrm>
          <a:prstGeom prst="rect">
            <a:avLst/>
          </a:prstGeom>
          <a:noFill/>
          <a:ln>
            <a:noFill/>
          </a:ln>
        </p:spPr>
        <p:txBody>
          <a:bodyPr anchorCtr="0" anchor="t" bIns="45700" lIns="91425" spcFirstLastPara="1" rIns="91425" wrap="square" tIns="45700">
            <a:noAutofit/>
          </a:bodyPr>
          <a:lstStyle/>
          <a:p>
            <a:pPr indent="-457200" lvl="0" marL="457200" marR="0" rtl="0" algn="l">
              <a:lnSpc>
                <a:spcPct val="150000"/>
              </a:lnSpc>
              <a:spcBef>
                <a:spcPts val="0"/>
              </a:spcBef>
              <a:spcAft>
                <a:spcPts val="0"/>
              </a:spcAft>
              <a:buClr>
                <a:schemeClr val="dk1"/>
              </a:buClr>
              <a:buSzPts val="2400"/>
              <a:buFont typeface="Noto Sans Symbols"/>
              <a:buChar char="▪"/>
            </a:pPr>
            <a:r>
              <a:rPr b="1" lang="en-US" sz="2400">
                <a:solidFill>
                  <a:schemeClr val="dk1"/>
                </a:solidFill>
                <a:latin typeface="Nunito"/>
                <a:ea typeface="Nunito"/>
                <a:cs typeface="Nunito"/>
                <a:sym typeface="Nunito"/>
              </a:rPr>
              <a:t>Description: This design uses a telescoping mechanism in order to go into the upper part of the heel.</a:t>
            </a:r>
            <a:endParaRPr b="1" sz="2400">
              <a:solidFill>
                <a:schemeClr val="dk1"/>
              </a:solidFill>
              <a:latin typeface="Nunito"/>
              <a:ea typeface="Nunito"/>
              <a:cs typeface="Nunito"/>
              <a:sym typeface="Nunito"/>
            </a:endParaRPr>
          </a:p>
          <a:p>
            <a:pPr indent="-457200" lvl="0" marL="457200" marR="0" rtl="0" algn="l">
              <a:lnSpc>
                <a:spcPct val="150000"/>
              </a:lnSpc>
              <a:spcBef>
                <a:spcPts val="0"/>
              </a:spcBef>
              <a:spcAft>
                <a:spcPts val="0"/>
              </a:spcAft>
              <a:buClr>
                <a:schemeClr val="dk1"/>
              </a:buClr>
              <a:buSzPts val="2400"/>
              <a:buFont typeface="Noto Sans Symbols"/>
              <a:buChar char="▪"/>
            </a:pPr>
            <a:r>
              <a:rPr b="1" lang="en-US" sz="2400">
                <a:solidFill>
                  <a:schemeClr val="dk1"/>
                </a:solidFill>
                <a:latin typeface="Nunito"/>
                <a:ea typeface="Nunito"/>
                <a:cs typeface="Nunito"/>
                <a:sym typeface="Nunito"/>
              </a:rPr>
              <a:t>Pros: No removable parts</a:t>
            </a:r>
            <a:endParaRPr/>
          </a:p>
          <a:p>
            <a:pPr indent="-457200" lvl="0" marL="457200" marR="0" rtl="0" algn="l">
              <a:lnSpc>
                <a:spcPct val="150000"/>
              </a:lnSpc>
              <a:spcBef>
                <a:spcPts val="0"/>
              </a:spcBef>
              <a:spcAft>
                <a:spcPts val="0"/>
              </a:spcAft>
              <a:buClr>
                <a:schemeClr val="dk1"/>
              </a:buClr>
              <a:buSzPts val="2400"/>
              <a:buFont typeface="Noto Sans Symbols"/>
              <a:buChar char="▪"/>
            </a:pPr>
            <a:r>
              <a:rPr b="1" lang="en-US" sz="2400">
                <a:solidFill>
                  <a:schemeClr val="dk1"/>
                </a:solidFill>
                <a:latin typeface="Nunito"/>
                <a:ea typeface="Nunito"/>
                <a:cs typeface="Nunito"/>
                <a:sym typeface="Nunito"/>
              </a:rPr>
              <a:t>Cons: Larger heel size in flat state </a:t>
            </a:r>
            <a:endParaRPr/>
          </a:p>
        </p:txBody>
      </p:sp>
      <p:pic>
        <p:nvPicPr>
          <p:cNvPr id="236" name="Shape 236"/>
          <p:cNvPicPr preferRelativeResize="0"/>
          <p:nvPr/>
        </p:nvPicPr>
        <p:blipFill rotWithShape="1">
          <a:blip r:embed="rId3">
            <a:alphaModFix/>
          </a:blip>
          <a:srcRect b="0" l="0" r="0" t="0"/>
          <a:stretch/>
        </p:blipFill>
        <p:spPr>
          <a:xfrm>
            <a:off x="1828800" y="914400"/>
            <a:ext cx="5486605" cy="2661889"/>
          </a:xfrm>
          <a:prstGeom prst="rect">
            <a:avLst/>
          </a:prstGeom>
          <a:noFill/>
          <a:ln>
            <a:noFill/>
          </a:ln>
        </p:spPr>
      </p:pic>
      <p:sp>
        <p:nvSpPr>
          <p:cNvPr id="237" name="Shape 237"/>
          <p:cNvSpPr txBox="1"/>
          <p:nvPr/>
        </p:nvSpPr>
        <p:spPr>
          <a:xfrm>
            <a:off x="152400" y="6203974"/>
            <a:ext cx="1371600" cy="45442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b="1" lang="en-US" sz="1800">
                <a:solidFill>
                  <a:schemeClr val="dk1"/>
                </a:solidFill>
                <a:latin typeface="Nunito"/>
                <a:ea typeface="Nunito"/>
                <a:cs typeface="Nunito"/>
                <a:sym typeface="Nunito"/>
              </a:rPr>
              <a:t>Dalton</a:t>
            </a:r>
            <a:endParaRPr b="1" sz="1800">
              <a:solidFill>
                <a:schemeClr val="dk1"/>
              </a:solidFill>
              <a:latin typeface="Nunito"/>
              <a:ea typeface="Nunito"/>
              <a:cs typeface="Nunito"/>
              <a:sym typeface="Nuni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Shape 242"/>
          <p:cNvSpPr txBox="1"/>
          <p:nvPr/>
        </p:nvSpPr>
        <p:spPr>
          <a:xfrm>
            <a:off x="76200" y="152400"/>
            <a:ext cx="899160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Arial Black"/>
                <a:ea typeface="Arial Black"/>
                <a:cs typeface="Arial Black"/>
                <a:sym typeface="Arial Black"/>
              </a:rPr>
              <a:t>Heel Mechanism – </a:t>
            </a:r>
            <a:r>
              <a:rPr lang="en-US" sz="2400">
                <a:solidFill>
                  <a:schemeClr val="dk1"/>
                </a:solidFill>
                <a:latin typeface="Arial Black"/>
                <a:ea typeface="Arial Black"/>
                <a:cs typeface="Arial Black"/>
                <a:sym typeface="Arial Black"/>
              </a:rPr>
              <a:t>Folding Heel Concept 1</a:t>
            </a:r>
            <a:endParaRPr/>
          </a:p>
        </p:txBody>
      </p:sp>
      <p:sp>
        <p:nvSpPr>
          <p:cNvPr id="243" name="Shape 243"/>
          <p:cNvSpPr txBox="1"/>
          <p:nvPr/>
        </p:nvSpPr>
        <p:spPr>
          <a:xfrm>
            <a:off x="76200" y="3505200"/>
            <a:ext cx="8991600" cy="2308324"/>
          </a:xfrm>
          <a:prstGeom prst="rect">
            <a:avLst/>
          </a:prstGeom>
          <a:noFill/>
          <a:ln>
            <a:noFill/>
          </a:ln>
        </p:spPr>
        <p:txBody>
          <a:bodyPr anchorCtr="0" anchor="t" bIns="45700" lIns="91425" spcFirstLastPara="1" rIns="91425" wrap="square" tIns="45700">
            <a:noAutofit/>
          </a:bodyPr>
          <a:lstStyle/>
          <a:p>
            <a:pPr indent="-457200" lvl="0" marL="457200" marR="0" rtl="0" algn="l">
              <a:lnSpc>
                <a:spcPct val="150000"/>
              </a:lnSpc>
              <a:spcBef>
                <a:spcPts val="0"/>
              </a:spcBef>
              <a:spcAft>
                <a:spcPts val="0"/>
              </a:spcAft>
              <a:buClr>
                <a:schemeClr val="dk1"/>
              </a:buClr>
              <a:buSzPts val="2400"/>
              <a:buFont typeface="Noto Sans Symbols"/>
              <a:buChar char="▪"/>
            </a:pPr>
            <a:r>
              <a:rPr b="1" lang="en-US" sz="2400">
                <a:solidFill>
                  <a:schemeClr val="dk1"/>
                </a:solidFill>
                <a:latin typeface="Nunito"/>
                <a:ea typeface="Nunito"/>
                <a:cs typeface="Nunito"/>
                <a:sym typeface="Nunito"/>
              </a:rPr>
              <a:t>Description: Uses a hinge or joint that allows the the heel to pivot</a:t>
            </a:r>
            <a:endParaRPr/>
          </a:p>
          <a:p>
            <a:pPr indent="-457200" lvl="0" marL="457200" marR="0" rtl="0" algn="l">
              <a:lnSpc>
                <a:spcPct val="150000"/>
              </a:lnSpc>
              <a:spcBef>
                <a:spcPts val="0"/>
              </a:spcBef>
              <a:spcAft>
                <a:spcPts val="0"/>
              </a:spcAft>
              <a:buClr>
                <a:schemeClr val="dk1"/>
              </a:buClr>
              <a:buSzPts val="2400"/>
              <a:buFont typeface="Noto Sans Symbols"/>
              <a:buChar char="▪"/>
            </a:pPr>
            <a:r>
              <a:rPr b="1" lang="en-US" sz="2400">
                <a:solidFill>
                  <a:schemeClr val="dk1"/>
                </a:solidFill>
                <a:latin typeface="Nunito"/>
                <a:ea typeface="Nunito"/>
                <a:cs typeface="Nunito"/>
                <a:sym typeface="Nunito"/>
              </a:rPr>
              <a:t>Pros: Simple to implement, no removable parts</a:t>
            </a:r>
            <a:endParaRPr/>
          </a:p>
          <a:p>
            <a:pPr indent="-457200" lvl="0" marL="457200" marR="0" rtl="0" algn="l">
              <a:lnSpc>
                <a:spcPct val="150000"/>
              </a:lnSpc>
              <a:spcBef>
                <a:spcPts val="0"/>
              </a:spcBef>
              <a:spcAft>
                <a:spcPts val="0"/>
              </a:spcAft>
              <a:buClr>
                <a:schemeClr val="dk1"/>
              </a:buClr>
              <a:buSzPts val="2400"/>
              <a:buFont typeface="Noto Sans Symbols"/>
              <a:buChar char="▪"/>
            </a:pPr>
            <a:r>
              <a:rPr b="1" lang="en-US" sz="2400">
                <a:solidFill>
                  <a:schemeClr val="dk1"/>
                </a:solidFill>
                <a:latin typeface="Nunito"/>
                <a:ea typeface="Nunito"/>
                <a:cs typeface="Nunito"/>
                <a:sym typeface="Nunito"/>
              </a:rPr>
              <a:t>Cons: Requires thick sole</a:t>
            </a:r>
            <a:endParaRPr/>
          </a:p>
        </p:txBody>
      </p:sp>
      <p:sp>
        <p:nvSpPr>
          <p:cNvPr id="244" name="Shape 244"/>
          <p:cNvSpPr/>
          <p:nvPr/>
        </p:nvSpPr>
        <p:spPr>
          <a:xfrm>
            <a:off x="1219200" y="1143000"/>
            <a:ext cx="6396609" cy="2286000"/>
          </a:xfrm>
          <a:prstGeom prst="rect">
            <a:avLst/>
          </a:prstGeom>
          <a:noFill/>
          <a:ln cap="flat" cmpd="sng" w="762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https://lh6.googleusercontent.com/Aqd-Khcfk5LVFidoEDbVNSELw7MBFrfIRqC0DeI0q6PWjNPLUkyFNMCOXsriMNndPCwcOoRBOC4HGeEHC4UEmsaTn1lXdtEwWi_I2pMQkWInONwUOzy0nTVXBO5DjSu7odYIDm_5A50" id="245" name="Shape 245"/>
          <p:cNvPicPr preferRelativeResize="0"/>
          <p:nvPr/>
        </p:nvPicPr>
        <p:blipFill rotWithShape="1">
          <a:blip r:embed="rId3">
            <a:alphaModFix/>
          </a:blip>
          <a:srcRect b="0" l="0" r="0" t="0"/>
          <a:stretch/>
        </p:blipFill>
        <p:spPr>
          <a:xfrm>
            <a:off x="1676400" y="1423987"/>
            <a:ext cx="2428875" cy="1724025"/>
          </a:xfrm>
          <a:prstGeom prst="rect">
            <a:avLst/>
          </a:prstGeom>
          <a:noFill/>
          <a:ln>
            <a:noFill/>
          </a:ln>
        </p:spPr>
      </p:pic>
      <p:pic>
        <p:nvPicPr>
          <p:cNvPr descr="https://lh6.googleusercontent.com/lCPHnceek6Gnic69Bfr615wTBlat_5n9hTb10rRvL_hHC3O6oJMtOzRQXgkib6OeP1gyI3O9eFgw0lg0tdPatWbc0SCsj4884A5y0rMxMvZm3HfqoxIg0jhOKyFjk3MhxzATeGNBll0" id="246" name="Shape 246"/>
          <p:cNvPicPr preferRelativeResize="0"/>
          <p:nvPr/>
        </p:nvPicPr>
        <p:blipFill rotWithShape="1">
          <a:blip r:embed="rId4">
            <a:alphaModFix/>
          </a:blip>
          <a:srcRect b="0" l="0" r="0" t="0"/>
          <a:stretch/>
        </p:blipFill>
        <p:spPr>
          <a:xfrm>
            <a:off x="4622292" y="1447800"/>
            <a:ext cx="2476500" cy="1724025"/>
          </a:xfrm>
          <a:prstGeom prst="rect">
            <a:avLst/>
          </a:prstGeom>
          <a:noFill/>
          <a:ln>
            <a:noFill/>
          </a:ln>
        </p:spPr>
      </p:pic>
      <p:sp>
        <p:nvSpPr>
          <p:cNvPr id="247" name="Shape 247"/>
          <p:cNvSpPr txBox="1"/>
          <p:nvPr/>
        </p:nvSpPr>
        <p:spPr>
          <a:xfrm>
            <a:off x="152400" y="6203974"/>
            <a:ext cx="1371600" cy="45442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b="1" lang="en-US" sz="1800">
                <a:solidFill>
                  <a:schemeClr val="dk1"/>
                </a:solidFill>
                <a:latin typeface="Nunito"/>
                <a:ea typeface="Nunito"/>
                <a:cs typeface="Nunito"/>
                <a:sym typeface="Nunito"/>
              </a:rPr>
              <a:t>Dalton</a:t>
            </a:r>
            <a:endParaRPr b="1" sz="1800">
              <a:solidFill>
                <a:schemeClr val="dk1"/>
              </a:solidFill>
              <a:latin typeface="Nunito"/>
              <a:ea typeface="Nunito"/>
              <a:cs typeface="Nunito"/>
              <a:sym typeface="Nuni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Shape 252"/>
          <p:cNvSpPr txBox="1"/>
          <p:nvPr/>
        </p:nvSpPr>
        <p:spPr>
          <a:xfrm>
            <a:off x="76200" y="152400"/>
            <a:ext cx="899160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Arial Black"/>
                <a:ea typeface="Arial Black"/>
                <a:cs typeface="Arial Black"/>
                <a:sym typeface="Arial Black"/>
              </a:rPr>
              <a:t>Heel Mechanism – </a:t>
            </a:r>
            <a:r>
              <a:rPr lang="en-US" sz="2400">
                <a:solidFill>
                  <a:schemeClr val="dk1"/>
                </a:solidFill>
                <a:latin typeface="Arial Black"/>
                <a:ea typeface="Arial Black"/>
                <a:cs typeface="Arial Black"/>
                <a:sym typeface="Arial Black"/>
              </a:rPr>
              <a:t>Three Bar Mechanism</a:t>
            </a:r>
            <a:endParaRPr/>
          </a:p>
        </p:txBody>
      </p:sp>
      <p:sp>
        <p:nvSpPr>
          <p:cNvPr id="253" name="Shape 253"/>
          <p:cNvSpPr txBox="1"/>
          <p:nvPr/>
        </p:nvSpPr>
        <p:spPr>
          <a:xfrm>
            <a:off x="76200" y="3505200"/>
            <a:ext cx="8991600" cy="2308324"/>
          </a:xfrm>
          <a:prstGeom prst="rect">
            <a:avLst/>
          </a:prstGeom>
          <a:noFill/>
          <a:ln>
            <a:noFill/>
          </a:ln>
        </p:spPr>
        <p:txBody>
          <a:bodyPr anchorCtr="0" anchor="t" bIns="45700" lIns="91425" spcFirstLastPara="1" rIns="91425" wrap="square" tIns="45700">
            <a:noAutofit/>
          </a:bodyPr>
          <a:lstStyle/>
          <a:p>
            <a:pPr indent="-457200" lvl="0" marL="457200" marR="0" rtl="0" algn="l">
              <a:lnSpc>
                <a:spcPct val="150000"/>
              </a:lnSpc>
              <a:spcBef>
                <a:spcPts val="0"/>
              </a:spcBef>
              <a:spcAft>
                <a:spcPts val="0"/>
              </a:spcAft>
              <a:buClr>
                <a:schemeClr val="dk1"/>
              </a:buClr>
              <a:buSzPts val="2400"/>
              <a:buFont typeface="Noto Sans Symbols"/>
              <a:buChar char="▪"/>
            </a:pPr>
            <a:r>
              <a:rPr b="1" lang="en-US" sz="2400">
                <a:solidFill>
                  <a:schemeClr val="dk1"/>
                </a:solidFill>
                <a:latin typeface="Nunito"/>
                <a:ea typeface="Nunito"/>
                <a:cs typeface="Nunito"/>
                <a:sym typeface="Nunito"/>
              </a:rPr>
              <a:t>Description: This concept uses a three bar mechanism with two sliders where the joints are linked to the sliders</a:t>
            </a:r>
            <a:endParaRPr/>
          </a:p>
          <a:p>
            <a:pPr indent="-457200" lvl="0" marL="457200" marR="0" rtl="0" algn="l">
              <a:lnSpc>
                <a:spcPct val="150000"/>
              </a:lnSpc>
              <a:spcBef>
                <a:spcPts val="0"/>
              </a:spcBef>
              <a:spcAft>
                <a:spcPts val="0"/>
              </a:spcAft>
              <a:buClr>
                <a:schemeClr val="dk1"/>
              </a:buClr>
              <a:buSzPts val="2400"/>
              <a:buFont typeface="Noto Sans Symbols"/>
              <a:buChar char="▪"/>
            </a:pPr>
            <a:r>
              <a:rPr b="1" lang="en-US" sz="2400">
                <a:solidFill>
                  <a:schemeClr val="dk1"/>
                </a:solidFill>
                <a:latin typeface="Nunito"/>
                <a:ea typeface="Nunito"/>
                <a:cs typeface="Nunito"/>
                <a:sym typeface="Nunito"/>
              </a:rPr>
              <a:t>Pros: No removable parts</a:t>
            </a:r>
            <a:endParaRPr/>
          </a:p>
          <a:p>
            <a:pPr indent="-457200" lvl="0" marL="457200" marR="0" rtl="0" algn="l">
              <a:lnSpc>
                <a:spcPct val="150000"/>
              </a:lnSpc>
              <a:spcBef>
                <a:spcPts val="0"/>
              </a:spcBef>
              <a:spcAft>
                <a:spcPts val="0"/>
              </a:spcAft>
              <a:buClr>
                <a:schemeClr val="dk1"/>
              </a:buClr>
              <a:buSzPts val="2400"/>
              <a:buFont typeface="Noto Sans Symbols"/>
              <a:buChar char="▪"/>
            </a:pPr>
            <a:r>
              <a:rPr b="1" lang="en-US" sz="2400">
                <a:solidFill>
                  <a:schemeClr val="dk1"/>
                </a:solidFill>
                <a:latin typeface="Nunito"/>
                <a:ea typeface="Nunito"/>
                <a:cs typeface="Nunito"/>
                <a:sym typeface="Nunito"/>
              </a:rPr>
              <a:t>Cons: Complexity in design</a:t>
            </a:r>
            <a:endParaRPr/>
          </a:p>
        </p:txBody>
      </p:sp>
      <p:sp>
        <p:nvSpPr>
          <p:cNvPr id="254" name="Shape 254"/>
          <p:cNvSpPr/>
          <p:nvPr/>
        </p:nvSpPr>
        <p:spPr>
          <a:xfrm>
            <a:off x="1219200" y="1143000"/>
            <a:ext cx="6396609" cy="2286000"/>
          </a:xfrm>
          <a:prstGeom prst="rect">
            <a:avLst/>
          </a:prstGeom>
          <a:noFill/>
          <a:ln cap="flat" cmpd="sng" w="762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https://lh3.googleusercontent.com/YYmRDagiZy80xHNvsH77iEe4lAYHK0K_wDDjb0FPe_Wh5vq_kiULseMQbdG0ZncZrJOt29rkcPEbWREH2GRvjYF2earMPeetymC3adJCb1jM8f3nb7qi0rMH6q_4qEd18LRm5V9p2lM" id="255" name="Shape 255"/>
          <p:cNvPicPr preferRelativeResize="0"/>
          <p:nvPr/>
        </p:nvPicPr>
        <p:blipFill rotWithShape="1">
          <a:blip r:embed="rId3">
            <a:alphaModFix/>
          </a:blip>
          <a:srcRect b="0" l="0" r="0" t="0"/>
          <a:stretch/>
        </p:blipFill>
        <p:spPr>
          <a:xfrm>
            <a:off x="1524000" y="1352549"/>
            <a:ext cx="2638425" cy="1866901"/>
          </a:xfrm>
          <a:prstGeom prst="rect">
            <a:avLst/>
          </a:prstGeom>
          <a:noFill/>
          <a:ln>
            <a:noFill/>
          </a:ln>
        </p:spPr>
      </p:pic>
      <p:pic>
        <p:nvPicPr>
          <p:cNvPr descr="https://lh5.googleusercontent.com/ei5rdubK5EWnJpRszivMmzBvGYStjeQ7RVlkotNbmWnfC9qX5RV-K-76QVMuIe2DSQMnDaBvGflKi3MXMmaelTfAAC7AV-JxHgXgNbFZtVSgcjoIdG79HzdPasWuu4dUPo7KSYu-sJY" id="256" name="Shape 256"/>
          <p:cNvPicPr preferRelativeResize="0"/>
          <p:nvPr/>
        </p:nvPicPr>
        <p:blipFill rotWithShape="1">
          <a:blip r:embed="rId4">
            <a:alphaModFix/>
          </a:blip>
          <a:srcRect b="0" l="0" r="0" t="0"/>
          <a:stretch/>
        </p:blipFill>
        <p:spPr>
          <a:xfrm>
            <a:off x="4267200" y="1676400"/>
            <a:ext cx="3133725" cy="1323975"/>
          </a:xfrm>
          <a:prstGeom prst="rect">
            <a:avLst/>
          </a:prstGeom>
          <a:noFill/>
          <a:ln>
            <a:noFill/>
          </a:ln>
        </p:spPr>
      </p:pic>
      <p:sp>
        <p:nvSpPr>
          <p:cNvPr id="257" name="Shape 257"/>
          <p:cNvSpPr txBox="1"/>
          <p:nvPr/>
        </p:nvSpPr>
        <p:spPr>
          <a:xfrm>
            <a:off x="152400" y="6203974"/>
            <a:ext cx="1371600" cy="45442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b="1" lang="en-US" sz="1800">
                <a:solidFill>
                  <a:schemeClr val="dk1"/>
                </a:solidFill>
                <a:latin typeface="Nunito"/>
                <a:ea typeface="Nunito"/>
                <a:cs typeface="Nunito"/>
                <a:sym typeface="Nunito"/>
              </a:rPr>
              <a:t>Dalton</a:t>
            </a:r>
            <a:endParaRPr b="1" sz="1800">
              <a:solidFill>
                <a:schemeClr val="dk1"/>
              </a:solidFill>
              <a:latin typeface="Nunito"/>
              <a:ea typeface="Nunito"/>
              <a:cs typeface="Nunito"/>
              <a:sym typeface="Nuni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Shape 262"/>
          <p:cNvSpPr txBox="1"/>
          <p:nvPr/>
        </p:nvSpPr>
        <p:spPr>
          <a:xfrm>
            <a:off x="76200" y="152400"/>
            <a:ext cx="899160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Arial Black"/>
                <a:ea typeface="Arial Black"/>
                <a:cs typeface="Arial Black"/>
                <a:sym typeface="Arial Black"/>
              </a:rPr>
              <a:t>Heel Mechanism – </a:t>
            </a:r>
            <a:r>
              <a:rPr lang="en-US" sz="2400">
                <a:solidFill>
                  <a:schemeClr val="dk1"/>
                </a:solidFill>
                <a:latin typeface="Arial Black"/>
                <a:ea typeface="Arial Black"/>
                <a:cs typeface="Arial Black"/>
                <a:sym typeface="Arial Black"/>
              </a:rPr>
              <a:t>Folding Heel Concept 2</a:t>
            </a:r>
            <a:endParaRPr/>
          </a:p>
        </p:txBody>
      </p:sp>
      <p:sp>
        <p:nvSpPr>
          <p:cNvPr id="263" name="Shape 263"/>
          <p:cNvSpPr txBox="1"/>
          <p:nvPr/>
        </p:nvSpPr>
        <p:spPr>
          <a:xfrm>
            <a:off x="76200" y="3505200"/>
            <a:ext cx="8991600" cy="1754326"/>
          </a:xfrm>
          <a:prstGeom prst="rect">
            <a:avLst/>
          </a:prstGeom>
          <a:noFill/>
          <a:ln>
            <a:noFill/>
          </a:ln>
        </p:spPr>
        <p:txBody>
          <a:bodyPr anchorCtr="0" anchor="t" bIns="45700" lIns="91425" spcFirstLastPara="1" rIns="91425" wrap="square" tIns="45700">
            <a:noAutofit/>
          </a:bodyPr>
          <a:lstStyle/>
          <a:p>
            <a:pPr indent="-457200" lvl="0" marL="457200" marR="0" rtl="0" algn="l">
              <a:lnSpc>
                <a:spcPct val="150000"/>
              </a:lnSpc>
              <a:spcBef>
                <a:spcPts val="0"/>
              </a:spcBef>
              <a:spcAft>
                <a:spcPts val="0"/>
              </a:spcAft>
              <a:buClr>
                <a:schemeClr val="dk1"/>
              </a:buClr>
              <a:buSzPts val="2400"/>
              <a:buFont typeface="Noto Sans Symbols"/>
              <a:buChar char="▪"/>
            </a:pPr>
            <a:r>
              <a:rPr b="1" lang="en-US" sz="2400">
                <a:solidFill>
                  <a:schemeClr val="dk1"/>
                </a:solidFill>
                <a:latin typeface="Nunito"/>
                <a:ea typeface="Nunito"/>
                <a:cs typeface="Nunito"/>
                <a:sym typeface="Nunito"/>
              </a:rPr>
              <a:t>Description: The heel folds into a five bar mechanism</a:t>
            </a:r>
            <a:endParaRPr/>
          </a:p>
          <a:p>
            <a:pPr indent="-457200" lvl="0" marL="457200" marR="0" rtl="0" algn="l">
              <a:lnSpc>
                <a:spcPct val="150000"/>
              </a:lnSpc>
              <a:spcBef>
                <a:spcPts val="0"/>
              </a:spcBef>
              <a:spcAft>
                <a:spcPts val="0"/>
              </a:spcAft>
              <a:buClr>
                <a:schemeClr val="dk1"/>
              </a:buClr>
              <a:buSzPts val="2400"/>
              <a:buFont typeface="Noto Sans Symbols"/>
              <a:buChar char="▪"/>
            </a:pPr>
            <a:r>
              <a:rPr b="1" lang="en-US" sz="2400">
                <a:solidFill>
                  <a:schemeClr val="dk1"/>
                </a:solidFill>
                <a:latin typeface="Nunito"/>
                <a:ea typeface="Nunito"/>
                <a:cs typeface="Nunito"/>
                <a:sym typeface="Nunito"/>
              </a:rPr>
              <a:t>Pros: Allows simple design and easy transitioning</a:t>
            </a:r>
            <a:endParaRPr/>
          </a:p>
          <a:p>
            <a:pPr indent="-457200" lvl="0" marL="457200" marR="0" rtl="0" algn="l">
              <a:lnSpc>
                <a:spcPct val="150000"/>
              </a:lnSpc>
              <a:spcBef>
                <a:spcPts val="0"/>
              </a:spcBef>
              <a:spcAft>
                <a:spcPts val="0"/>
              </a:spcAft>
              <a:buClr>
                <a:schemeClr val="dk1"/>
              </a:buClr>
              <a:buSzPts val="2400"/>
              <a:buFont typeface="Noto Sans Symbols"/>
              <a:buChar char="▪"/>
            </a:pPr>
            <a:r>
              <a:rPr b="1" lang="en-US" sz="2400">
                <a:solidFill>
                  <a:schemeClr val="dk1"/>
                </a:solidFill>
                <a:latin typeface="Nunito"/>
                <a:ea typeface="Nunito"/>
                <a:cs typeface="Nunito"/>
                <a:sym typeface="Nunito"/>
              </a:rPr>
              <a:t>Cons: Heel mechanism consumes space </a:t>
            </a:r>
            <a:endParaRPr b="1" sz="2400">
              <a:solidFill>
                <a:schemeClr val="dk1"/>
              </a:solidFill>
              <a:latin typeface="Nunito"/>
              <a:ea typeface="Nunito"/>
              <a:cs typeface="Nunito"/>
              <a:sym typeface="Nunito"/>
            </a:endParaRPr>
          </a:p>
        </p:txBody>
      </p:sp>
      <p:pic>
        <p:nvPicPr>
          <p:cNvPr descr="https://lh4.googleusercontent.com/47uYeUxYzcf8_HGu3iwtBBzKnfW0I4Sb55jspfQz22uKVlVodc35LthHuM3HJ6pdJogiDmvYi4shoSMLJeG3OrFPo_lCD-zApUfxcGnTs4__QeCLeTwtGD9Yy0SOPyRkxqO71lHdJFM" id="264" name="Shape 264"/>
          <p:cNvPicPr preferRelativeResize="0"/>
          <p:nvPr/>
        </p:nvPicPr>
        <p:blipFill rotWithShape="1">
          <a:blip r:embed="rId3">
            <a:alphaModFix/>
          </a:blip>
          <a:srcRect b="0" l="0" r="0" t="0"/>
          <a:stretch/>
        </p:blipFill>
        <p:spPr>
          <a:xfrm>
            <a:off x="1981200" y="990600"/>
            <a:ext cx="4953000" cy="2614989"/>
          </a:xfrm>
          <a:prstGeom prst="rect">
            <a:avLst/>
          </a:prstGeom>
          <a:noFill/>
          <a:ln>
            <a:noFill/>
          </a:ln>
        </p:spPr>
      </p:pic>
      <p:sp>
        <p:nvSpPr>
          <p:cNvPr id="265" name="Shape 265"/>
          <p:cNvSpPr/>
          <p:nvPr/>
        </p:nvSpPr>
        <p:spPr>
          <a:xfrm>
            <a:off x="1981201" y="990601"/>
            <a:ext cx="4953000" cy="2614988"/>
          </a:xfrm>
          <a:prstGeom prst="rect">
            <a:avLst/>
          </a:prstGeom>
          <a:noFill/>
          <a:ln cap="flat" cmpd="sng" w="762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Shape 266"/>
          <p:cNvSpPr txBox="1"/>
          <p:nvPr/>
        </p:nvSpPr>
        <p:spPr>
          <a:xfrm>
            <a:off x="152400" y="6203974"/>
            <a:ext cx="1371600" cy="45442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b="1" lang="en-US" sz="1800">
                <a:solidFill>
                  <a:schemeClr val="dk1"/>
                </a:solidFill>
                <a:latin typeface="Nunito"/>
                <a:ea typeface="Nunito"/>
                <a:cs typeface="Nunito"/>
                <a:sym typeface="Nunito"/>
              </a:rPr>
              <a:t>Dalton</a:t>
            </a:r>
            <a:endParaRPr b="1" sz="1800">
              <a:solidFill>
                <a:schemeClr val="dk1"/>
              </a:solidFill>
              <a:latin typeface="Nunito"/>
              <a:ea typeface="Nunito"/>
              <a:cs typeface="Nunito"/>
              <a:sym typeface="Nuni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Shape 63"/>
          <p:cNvSpPr txBox="1"/>
          <p:nvPr/>
        </p:nvSpPr>
        <p:spPr>
          <a:xfrm>
            <a:off x="76200" y="152400"/>
            <a:ext cx="365760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3200" u="none" cap="none" strike="noStrike">
                <a:solidFill>
                  <a:schemeClr val="dk1"/>
                </a:solidFill>
                <a:latin typeface="Arial Black"/>
                <a:ea typeface="Arial Black"/>
                <a:cs typeface="Arial Black"/>
                <a:sym typeface="Arial Black"/>
              </a:rPr>
              <a:t>Overview</a:t>
            </a:r>
            <a:endParaRPr sz="3200">
              <a:solidFill>
                <a:schemeClr val="dk1"/>
              </a:solidFill>
              <a:latin typeface="Arial Black"/>
              <a:ea typeface="Arial Black"/>
              <a:cs typeface="Arial Black"/>
              <a:sym typeface="Arial Black"/>
            </a:endParaRPr>
          </a:p>
        </p:txBody>
      </p:sp>
      <p:grpSp>
        <p:nvGrpSpPr>
          <p:cNvPr id="64" name="Shape 64"/>
          <p:cNvGrpSpPr/>
          <p:nvPr/>
        </p:nvGrpSpPr>
        <p:grpSpPr>
          <a:xfrm>
            <a:off x="79811" y="3949737"/>
            <a:ext cx="8908176" cy="952304"/>
            <a:chOff x="3611" y="1555847"/>
            <a:chExt cx="8908176" cy="952304"/>
          </a:xfrm>
        </p:grpSpPr>
        <p:sp>
          <p:nvSpPr>
            <p:cNvPr id="65" name="Shape 65"/>
            <p:cNvSpPr/>
            <p:nvPr/>
          </p:nvSpPr>
          <p:spPr>
            <a:xfrm>
              <a:off x="3611" y="1555847"/>
              <a:ext cx="3173026" cy="952304"/>
            </a:xfrm>
            <a:prstGeom prst="chevron">
              <a:avLst>
                <a:gd fmla="val 50000" name="adj"/>
              </a:avLst>
            </a:prstGeom>
            <a:gradFill>
              <a:gsLst>
                <a:gs pos="0">
                  <a:srgbClr val="5D427D"/>
                </a:gs>
                <a:gs pos="80000">
                  <a:srgbClr val="7A57A5"/>
                </a:gs>
                <a:gs pos="100000">
                  <a:srgbClr val="7A56A7"/>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6" name="Shape 66"/>
            <p:cNvSpPr txBox="1"/>
            <p:nvPr/>
          </p:nvSpPr>
          <p:spPr>
            <a:xfrm>
              <a:off x="479763" y="1555847"/>
              <a:ext cx="2220722" cy="952304"/>
            </a:xfrm>
            <a:prstGeom prst="rect">
              <a:avLst/>
            </a:prstGeom>
            <a:noFill/>
            <a:ln>
              <a:noFill/>
            </a:ln>
          </p:spPr>
          <p:txBody>
            <a:bodyPr anchorCtr="0" anchor="ctr" bIns="26650" lIns="80000" spcFirstLastPara="1" rIns="26650" wrap="square" tIns="26650">
              <a:noAutofit/>
            </a:bodyPr>
            <a:lstStyle/>
            <a:p>
              <a:pPr indent="0" lvl="0" marL="0" marR="0" rtl="0" algn="ctr">
                <a:lnSpc>
                  <a:spcPct val="90000"/>
                </a:lnSpc>
                <a:spcBef>
                  <a:spcPts val="0"/>
                </a:spcBef>
                <a:spcAft>
                  <a:spcPts val="0"/>
                </a:spcAft>
                <a:buNone/>
              </a:pPr>
              <a:r>
                <a:rPr lang="en-US" sz="2000">
                  <a:solidFill>
                    <a:schemeClr val="lt1"/>
                  </a:solidFill>
                  <a:latin typeface="Arial Black"/>
                  <a:ea typeface="Arial Black"/>
                  <a:cs typeface="Arial Black"/>
                  <a:sym typeface="Arial Black"/>
                </a:rPr>
                <a:t>Target Catalog</a:t>
              </a:r>
              <a:endParaRPr sz="2000">
                <a:solidFill>
                  <a:schemeClr val="lt1"/>
                </a:solidFill>
                <a:latin typeface="Calibri"/>
                <a:ea typeface="Calibri"/>
                <a:cs typeface="Calibri"/>
                <a:sym typeface="Calibri"/>
              </a:endParaRPr>
            </a:p>
          </p:txBody>
        </p:sp>
        <p:sp>
          <p:nvSpPr>
            <p:cNvPr id="67" name="Shape 67"/>
            <p:cNvSpPr/>
            <p:nvPr/>
          </p:nvSpPr>
          <p:spPr>
            <a:xfrm>
              <a:off x="2857111" y="1555847"/>
              <a:ext cx="3195265" cy="952304"/>
            </a:xfrm>
            <a:prstGeom prst="chevron">
              <a:avLst>
                <a:gd fmla="val 50000" name="adj"/>
              </a:avLst>
            </a:prstGeom>
            <a:gradFill>
              <a:gsLst>
                <a:gs pos="0">
                  <a:srgbClr val="34438D"/>
                </a:gs>
                <a:gs pos="80000">
                  <a:srgbClr val="4557BA"/>
                </a:gs>
                <a:gs pos="100000">
                  <a:srgbClr val="4357BD"/>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8" name="Shape 68"/>
            <p:cNvSpPr txBox="1"/>
            <p:nvPr/>
          </p:nvSpPr>
          <p:spPr>
            <a:xfrm>
              <a:off x="3333263" y="1555847"/>
              <a:ext cx="2242961" cy="952304"/>
            </a:xfrm>
            <a:prstGeom prst="rect">
              <a:avLst/>
            </a:prstGeom>
            <a:noFill/>
            <a:ln>
              <a:noFill/>
            </a:ln>
          </p:spPr>
          <p:txBody>
            <a:bodyPr anchorCtr="0" anchor="ctr" bIns="26650" lIns="80000" spcFirstLastPara="1" rIns="26650" wrap="square" tIns="26650">
              <a:noAutofit/>
            </a:bodyPr>
            <a:lstStyle/>
            <a:p>
              <a:pPr indent="0" lvl="0" marL="0" marR="0" rtl="0" algn="ctr">
                <a:lnSpc>
                  <a:spcPct val="90000"/>
                </a:lnSpc>
                <a:spcBef>
                  <a:spcPts val="0"/>
                </a:spcBef>
                <a:spcAft>
                  <a:spcPts val="0"/>
                </a:spcAft>
                <a:buNone/>
              </a:pPr>
              <a:r>
                <a:rPr lang="en-US" sz="2000">
                  <a:solidFill>
                    <a:schemeClr val="lt1"/>
                  </a:solidFill>
                  <a:latin typeface="Arial Black"/>
                  <a:ea typeface="Arial Black"/>
                  <a:cs typeface="Arial Black"/>
                  <a:sym typeface="Arial Black"/>
                </a:rPr>
                <a:t>Target summary</a:t>
              </a:r>
              <a:endParaRPr sz="2000">
                <a:solidFill>
                  <a:schemeClr val="lt1"/>
                </a:solidFill>
                <a:latin typeface="Arial Black"/>
                <a:ea typeface="Arial Black"/>
                <a:cs typeface="Arial Black"/>
                <a:sym typeface="Arial Black"/>
              </a:endParaRPr>
            </a:p>
          </p:txBody>
        </p:sp>
        <p:sp>
          <p:nvSpPr>
            <p:cNvPr id="69" name="Shape 69"/>
            <p:cNvSpPr/>
            <p:nvPr/>
          </p:nvSpPr>
          <p:spPr>
            <a:xfrm>
              <a:off x="5732850" y="1555847"/>
              <a:ext cx="3178937" cy="952304"/>
            </a:xfrm>
            <a:prstGeom prst="chevron">
              <a:avLst>
                <a:gd fmla="val 50000" name="adj"/>
              </a:avLst>
            </a:prstGeom>
            <a:gradFill>
              <a:gsLst>
                <a:gs pos="0">
                  <a:srgbClr val="28839E"/>
                </a:gs>
                <a:gs pos="80000">
                  <a:srgbClr val="35ACCF"/>
                </a:gs>
                <a:gs pos="100000">
                  <a:srgbClr val="31AFD4"/>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0" name="Shape 70"/>
            <p:cNvSpPr txBox="1"/>
            <p:nvPr/>
          </p:nvSpPr>
          <p:spPr>
            <a:xfrm>
              <a:off x="6209002" y="1555847"/>
              <a:ext cx="2226633" cy="952304"/>
            </a:xfrm>
            <a:prstGeom prst="rect">
              <a:avLst/>
            </a:prstGeom>
            <a:noFill/>
            <a:ln>
              <a:noFill/>
            </a:ln>
          </p:spPr>
          <p:txBody>
            <a:bodyPr anchorCtr="0" anchor="ctr" bIns="26650" lIns="80000" spcFirstLastPara="1" rIns="26650" wrap="square" tIns="26650">
              <a:noAutofit/>
            </a:bodyPr>
            <a:lstStyle/>
            <a:p>
              <a:pPr indent="0" lvl="0" marL="0" marR="0" rtl="0" algn="ctr">
                <a:lnSpc>
                  <a:spcPct val="90000"/>
                </a:lnSpc>
                <a:spcBef>
                  <a:spcPts val="0"/>
                </a:spcBef>
                <a:spcAft>
                  <a:spcPts val="0"/>
                </a:spcAft>
                <a:buNone/>
              </a:pPr>
              <a:r>
                <a:rPr lang="en-US" sz="2000">
                  <a:solidFill>
                    <a:schemeClr val="lt1"/>
                  </a:solidFill>
                  <a:latin typeface="Arial Black"/>
                  <a:ea typeface="Arial Black"/>
                  <a:cs typeface="Arial Black"/>
                  <a:sym typeface="Arial Black"/>
                </a:rPr>
                <a:t>Concept Generation</a:t>
              </a:r>
              <a:endParaRPr sz="2000">
                <a:solidFill>
                  <a:schemeClr val="lt1"/>
                </a:solidFill>
                <a:latin typeface="Arial Black"/>
                <a:ea typeface="Arial Black"/>
                <a:cs typeface="Arial Black"/>
                <a:sym typeface="Arial Black"/>
              </a:endParaRPr>
            </a:p>
          </p:txBody>
        </p:sp>
      </p:grpSp>
      <p:grpSp>
        <p:nvGrpSpPr>
          <p:cNvPr id="71" name="Shape 71"/>
          <p:cNvGrpSpPr/>
          <p:nvPr/>
        </p:nvGrpSpPr>
        <p:grpSpPr>
          <a:xfrm>
            <a:off x="79811" y="1784447"/>
            <a:ext cx="8908176" cy="952304"/>
            <a:chOff x="3611" y="1555847"/>
            <a:chExt cx="8908176" cy="952304"/>
          </a:xfrm>
        </p:grpSpPr>
        <p:sp>
          <p:nvSpPr>
            <p:cNvPr id="72" name="Shape 72"/>
            <p:cNvSpPr/>
            <p:nvPr/>
          </p:nvSpPr>
          <p:spPr>
            <a:xfrm>
              <a:off x="3611" y="1555847"/>
              <a:ext cx="3173026" cy="952304"/>
            </a:xfrm>
            <a:prstGeom prst="chevron">
              <a:avLst>
                <a:gd fmla="val 50000" name="adj"/>
              </a:avLst>
            </a:prstGeom>
            <a:gradFill>
              <a:gsLst>
                <a:gs pos="0">
                  <a:srgbClr val="5D427D"/>
                </a:gs>
                <a:gs pos="80000">
                  <a:srgbClr val="7A57A5"/>
                </a:gs>
                <a:gs pos="100000">
                  <a:srgbClr val="7A56A7"/>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3" name="Shape 73"/>
            <p:cNvSpPr txBox="1"/>
            <p:nvPr/>
          </p:nvSpPr>
          <p:spPr>
            <a:xfrm>
              <a:off x="479763" y="1555847"/>
              <a:ext cx="2220722" cy="952304"/>
            </a:xfrm>
            <a:prstGeom prst="rect">
              <a:avLst/>
            </a:prstGeom>
            <a:noFill/>
            <a:ln>
              <a:noFill/>
            </a:ln>
          </p:spPr>
          <p:txBody>
            <a:bodyPr anchorCtr="0" anchor="ctr" bIns="26650" lIns="80000" spcFirstLastPara="1" rIns="26650" wrap="square" tIns="26650">
              <a:noAutofit/>
            </a:bodyPr>
            <a:lstStyle/>
            <a:p>
              <a:pPr indent="0" lvl="0" marL="0" marR="0" rtl="0" algn="ctr">
                <a:lnSpc>
                  <a:spcPct val="90000"/>
                </a:lnSpc>
                <a:spcBef>
                  <a:spcPts val="0"/>
                </a:spcBef>
                <a:spcAft>
                  <a:spcPts val="0"/>
                </a:spcAft>
                <a:buNone/>
              </a:pPr>
              <a:r>
                <a:rPr lang="en-US" sz="2000">
                  <a:solidFill>
                    <a:schemeClr val="lt1"/>
                  </a:solidFill>
                  <a:latin typeface="Arial Black"/>
                  <a:ea typeface="Arial Black"/>
                  <a:cs typeface="Arial Black"/>
                  <a:sym typeface="Arial Black"/>
                </a:rPr>
                <a:t>Team Introductions</a:t>
              </a:r>
              <a:endParaRPr sz="2000">
                <a:solidFill>
                  <a:schemeClr val="lt1"/>
                </a:solidFill>
                <a:latin typeface="Calibri"/>
                <a:ea typeface="Calibri"/>
                <a:cs typeface="Calibri"/>
                <a:sym typeface="Calibri"/>
              </a:endParaRPr>
            </a:p>
          </p:txBody>
        </p:sp>
        <p:sp>
          <p:nvSpPr>
            <p:cNvPr id="74" name="Shape 74"/>
            <p:cNvSpPr/>
            <p:nvPr/>
          </p:nvSpPr>
          <p:spPr>
            <a:xfrm>
              <a:off x="2857111" y="1555847"/>
              <a:ext cx="3195265" cy="952304"/>
            </a:xfrm>
            <a:prstGeom prst="chevron">
              <a:avLst>
                <a:gd fmla="val 50000" name="adj"/>
              </a:avLst>
            </a:prstGeom>
            <a:gradFill>
              <a:gsLst>
                <a:gs pos="0">
                  <a:srgbClr val="34438D"/>
                </a:gs>
                <a:gs pos="80000">
                  <a:srgbClr val="4557BA"/>
                </a:gs>
                <a:gs pos="100000">
                  <a:srgbClr val="4357BD"/>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5" name="Shape 75"/>
            <p:cNvSpPr txBox="1"/>
            <p:nvPr/>
          </p:nvSpPr>
          <p:spPr>
            <a:xfrm>
              <a:off x="3333263" y="1555847"/>
              <a:ext cx="2242961" cy="952304"/>
            </a:xfrm>
            <a:prstGeom prst="rect">
              <a:avLst/>
            </a:prstGeom>
            <a:noFill/>
            <a:ln>
              <a:noFill/>
            </a:ln>
          </p:spPr>
          <p:txBody>
            <a:bodyPr anchorCtr="0" anchor="ctr" bIns="26650" lIns="80000" spcFirstLastPara="1" rIns="26650" wrap="square" tIns="26650">
              <a:noAutofit/>
            </a:bodyPr>
            <a:lstStyle/>
            <a:p>
              <a:pPr indent="0" lvl="0" marL="0" marR="0" rtl="0" algn="ctr">
                <a:lnSpc>
                  <a:spcPct val="90000"/>
                </a:lnSpc>
                <a:spcBef>
                  <a:spcPts val="0"/>
                </a:spcBef>
                <a:spcAft>
                  <a:spcPts val="0"/>
                </a:spcAft>
                <a:buNone/>
              </a:pPr>
              <a:r>
                <a:rPr lang="en-US" sz="2000">
                  <a:solidFill>
                    <a:schemeClr val="lt1"/>
                  </a:solidFill>
                  <a:latin typeface="Arial Black"/>
                  <a:ea typeface="Arial Black"/>
                  <a:cs typeface="Arial Black"/>
                  <a:sym typeface="Arial Black"/>
                </a:rPr>
                <a:t>Project Summary</a:t>
              </a:r>
              <a:endParaRPr sz="2000">
                <a:solidFill>
                  <a:schemeClr val="lt1"/>
                </a:solidFill>
                <a:latin typeface="Arial Black"/>
                <a:ea typeface="Arial Black"/>
                <a:cs typeface="Arial Black"/>
                <a:sym typeface="Arial Black"/>
              </a:endParaRPr>
            </a:p>
          </p:txBody>
        </p:sp>
        <p:sp>
          <p:nvSpPr>
            <p:cNvPr id="76" name="Shape 76"/>
            <p:cNvSpPr/>
            <p:nvPr/>
          </p:nvSpPr>
          <p:spPr>
            <a:xfrm>
              <a:off x="5732850" y="1555847"/>
              <a:ext cx="3178937" cy="952304"/>
            </a:xfrm>
            <a:prstGeom prst="chevron">
              <a:avLst>
                <a:gd fmla="val 50000" name="adj"/>
              </a:avLst>
            </a:prstGeom>
            <a:gradFill>
              <a:gsLst>
                <a:gs pos="0">
                  <a:srgbClr val="28839E"/>
                </a:gs>
                <a:gs pos="80000">
                  <a:srgbClr val="35ACCF"/>
                </a:gs>
                <a:gs pos="100000">
                  <a:srgbClr val="31AFD4"/>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7" name="Shape 77"/>
            <p:cNvSpPr txBox="1"/>
            <p:nvPr/>
          </p:nvSpPr>
          <p:spPr>
            <a:xfrm>
              <a:off x="6209002" y="1555847"/>
              <a:ext cx="2226633" cy="952304"/>
            </a:xfrm>
            <a:prstGeom prst="rect">
              <a:avLst/>
            </a:prstGeom>
            <a:noFill/>
            <a:ln>
              <a:noFill/>
            </a:ln>
          </p:spPr>
          <p:txBody>
            <a:bodyPr anchorCtr="0" anchor="ctr" bIns="26650" lIns="80000" spcFirstLastPara="1" rIns="26650" wrap="square" tIns="26650">
              <a:noAutofit/>
            </a:bodyPr>
            <a:lstStyle/>
            <a:p>
              <a:pPr indent="0" lvl="0" marL="0" marR="0" rtl="0" algn="ctr">
                <a:lnSpc>
                  <a:spcPct val="90000"/>
                </a:lnSpc>
                <a:spcBef>
                  <a:spcPts val="0"/>
                </a:spcBef>
                <a:spcAft>
                  <a:spcPts val="0"/>
                </a:spcAft>
                <a:buNone/>
              </a:pPr>
              <a:r>
                <a:rPr lang="en-US" sz="2000">
                  <a:solidFill>
                    <a:schemeClr val="lt1"/>
                  </a:solidFill>
                  <a:latin typeface="Arial Black"/>
                  <a:ea typeface="Arial Black"/>
                  <a:cs typeface="Arial Black"/>
                  <a:sym typeface="Arial Black"/>
                </a:rPr>
                <a:t>Review</a:t>
              </a:r>
              <a:endParaRPr sz="2000">
                <a:solidFill>
                  <a:schemeClr val="lt1"/>
                </a:solidFill>
                <a:latin typeface="Arial Black"/>
                <a:ea typeface="Arial Black"/>
                <a:cs typeface="Arial Black"/>
                <a:sym typeface="Arial Black"/>
              </a:endParaRPr>
            </a:p>
          </p:txBody>
        </p:sp>
      </p:grpSp>
      <p:sp>
        <p:nvSpPr>
          <p:cNvPr id="78" name="Shape 78"/>
          <p:cNvSpPr txBox="1"/>
          <p:nvPr/>
        </p:nvSpPr>
        <p:spPr>
          <a:xfrm>
            <a:off x="152400" y="6203974"/>
            <a:ext cx="1371600" cy="50783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b="1" lang="en-US" sz="1800">
                <a:solidFill>
                  <a:schemeClr val="dk1"/>
                </a:solidFill>
                <a:latin typeface="Nunito"/>
                <a:ea typeface="Nunito"/>
                <a:cs typeface="Nunito"/>
                <a:sym typeface="Nunito"/>
              </a:rPr>
              <a:t>Olapido</a:t>
            </a:r>
            <a:endParaRPr b="1" sz="1800">
              <a:solidFill>
                <a:schemeClr val="dk1"/>
              </a:solidFill>
              <a:latin typeface="Nunito"/>
              <a:ea typeface="Nunito"/>
              <a:cs typeface="Nunito"/>
              <a:sym typeface="Nuni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Shape 271"/>
          <p:cNvSpPr txBox="1"/>
          <p:nvPr/>
        </p:nvSpPr>
        <p:spPr>
          <a:xfrm>
            <a:off x="76200" y="152400"/>
            <a:ext cx="899160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Arial Black"/>
                <a:ea typeface="Arial Black"/>
                <a:cs typeface="Arial Black"/>
                <a:sym typeface="Arial Black"/>
              </a:rPr>
              <a:t>Heel Mechanism – </a:t>
            </a:r>
            <a:r>
              <a:rPr lang="en-US" sz="2400">
                <a:solidFill>
                  <a:schemeClr val="dk1"/>
                </a:solidFill>
                <a:latin typeface="Arial Black"/>
                <a:ea typeface="Arial Black"/>
                <a:cs typeface="Arial Black"/>
                <a:sym typeface="Arial Black"/>
              </a:rPr>
              <a:t>Hug, Slide Heel Concept</a:t>
            </a:r>
            <a:endParaRPr/>
          </a:p>
        </p:txBody>
      </p:sp>
      <p:sp>
        <p:nvSpPr>
          <p:cNvPr id="272" name="Shape 272"/>
          <p:cNvSpPr txBox="1"/>
          <p:nvPr/>
        </p:nvSpPr>
        <p:spPr>
          <a:xfrm>
            <a:off x="76200" y="3276600"/>
            <a:ext cx="8991600" cy="2862322"/>
          </a:xfrm>
          <a:prstGeom prst="rect">
            <a:avLst/>
          </a:prstGeom>
          <a:noFill/>
          <a:ln>
            <a:noFill/>
          </a:ln>
        </p:spPr>
        <p:txBody>
          <a:bodyPr anchorCtr="0" anchor="t" bIns="45700" lIns="91425" spcFirstLastPara="1" rIns="91425" wrap="square" tIns="45700">
            <a:noAutofit/>
          </a:bodyPr>
          <a:lstStyle/>
          <a:p>
            <a:pPr indent="-457200" lvl="0" marL="457200" marR="0" rtl="0" algn="l">
              <a:lnSpc>
                <a:spcPct val="150000"/>
              </a:lnSpc>
              <a:spcBef>
                <a:spcPts val="0"/>
              </a:spcBef>
              <a:spcAft>
                <a:spcPts val="0"/>
              </a:spcAft>
              <a:buClr>
                <a:schemeClr val="dk1"/>
              </a:buClr>
              <a:buSzPts val="2400"/>
              <a:buFont typeface="Noto Sans Symbols"/>
              <a:buChar char="▪"/>
            </a:pPr>
            <a:r>
              <a:rPr b="1" lang="en-US" sz="2400">
                <a:solidFill>
                  <a:schemeClr val="dk1"/>
                </a:solidFill>
                <a:latin typeface="Nunito"/>
                <a:ea typeface="Nunito"/>
                <a:cs typeface="Nunito"/>
                <a:sym typeface="Nunito"/>
              </a:rPr>
              <a:t>Description: Three plates connect to form a triangular heel. Plates can be unclasped to allow transitioning from elevated to flat </a:t>
            </a:r>
            <a:endParaRPr b="1" sz="2400">
              <a:solidFill>
                <a:schemeClr val="dk1"/>
              </a:solidFill>
              <a:latin typeface="Nunito"/>
              <a:ea typeface="Nunito"/>
              <a:cs typeface="Nunito"/>
              <a:sym typeface="Nunito"/>
            </a:endParaRPr>
          </a:p>
          <a:p>
            <a:pPr indent="-457200" lvl="0" marL="457200" marR="0" rtl="0" algn="l">
              <a:lnSpc>
                <a:spcPct val="150000"/>
              </a:lnSpc>
              <a:spcBef>
                <a:spcPts val="0"/>
              </a:spcBef>
              <a:spcAft>
                <a:spcPts val="0"/>
              </a:spcAft>
              <a:buClr>
                <a:schemeClr val="dk1"/>
              </a:buClr>
              <a:buSzPts val="2400"/>
              <a:buFont typeface="Noto Sans Symbols"/>
              <a:buChar char="▪"/>
            </a:pPr>
            <a:r>
              <a:rPr b="1" lang="en-US" sz="2400">
                <a:solidFill>
                  <a:schemeClr val="dk1"/>
                </a:solidFill>
                <a:latin typeface="Nunito"/>
                <a:ea typeface="Nunito"/>
                <a:cs typeface="Nunito"/>
                <a:sym typeface="Nunito"/>
              </a:rPr>
              <a:t>Pros: Allows transitioning from height to totally flat</a:t>
            </a:r>
            <a:endParaRPr b="1" sz="2400">
              <a:solidFill>
                <a:schemeClr val="dk1"/>
              </a:solidFill>
              <a:latin typeface="Nunito"/>
              <a:ea typeface="Nunito"/>
              <a:cs typeface="Nunito"/>
              <a:sym typeface="Nunito"/>
            </a:endParaRPr>
          </a:p>
          <a:p>
            <a:pPr indent="-457200" lvl="0" marL="457200" marR="0" rtl="0" algn="l">
              <a:lnSpc>
                <a:spcPct val="150000"/>
              </a:lnSpc>
              <a:spcBef>
                <a:spcPts val="0"/>
              </a:spcBef>
              <a:spcAft>
                <a:spcPts val="0"/>
              </a:spcAft>
              <a:buClr>
                <a:schemeClr val="dk1"/>
              </a:buClr>
              <a:buSzPts val="2400"/>
              <a:buFont typeface="Noto Sans Symbols"/>
              <a:buChar char="▪"/>
            </a:pPr>
            <a:r>
              <a:rPr b="1" lang="en-US" sz="2400">
                <a:solidFill>
                  <a:schemeClr val="dk1"/>
                </a:solidFill>
                <a:latin typeface="Nunito"/>
                <a:ea typeface="Nunito"/>
                <a:cs typeface="Nunito"/>
                <a:sym typeface="Nunito"/>
              </a:rPr>
              <a:t>Cons: Limited heel height</a:t>
            </a:r>
            <a:endParaRPr b="1" sz="2400">
              <a:solidFill>
                <a:schemeClr val="dk1"/>
              </a:solidFill>
              <a:latin typeface="Nunito"/>
              <a:ea typeface="Nunito"/>
              <a:cs typeface="Nunito"/>
              <a:sym typeface="Nunito"/>
            </a:endParaRPr>
          </a:p>
        </p:txBody>
      </p:sp>
      <p:sp>
        <p:nvSpPr>
          <p:cNvPr id="273" name="Shape 273"/>
          <p:cNvSpPr/>
          <p:nvPr/>
        </p:nvSpPr>
        <p:spPr>
          <a:xfrm>
            <a:off x="1981201" y="990601"/>
            <a:ext cx="4953000" cy="1904999"/>
          </a:xfrm>
          <a:prstGeom prst="rect">
            <a:avLst/>
          </a:prstGeom>
          <a:noFill/>
          <a:ln cap="flat" cmpd="sng" w="762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https://lh4.googleusercontent.com/TWEqGM_RxrJnwKCCqhgoLyyMCl6l8rOrtYJRLeOAp0MhUIfBOMWsimFfV5-uAI3boDxIsjdnvZiQZRjVjOBGLWpgKSt_rp_Ydbz2kAEZj8Q9WJMX0CckML2lLgKqbou2ltPuas915WY" id="274" name="Shape 274"/>
          <p:cNvPicPr preferRelativeResize="0"/>
          <p:nvPr/>
        </p:nvPicPr>
        <p:blipFill rotWithShape="1">
          <a:blip r:embed="rId3">
            <a:alphaModFix/>
          </a:blip>
          <a:srcRect b="0" l="0" r="0" t="0"/>
          <a:stretch/>
        </p:blipFill>
        <p:spPr>
          <a:xfrm>
            <a:off x="3886200" y="1475263"/>
            <a:ext cx="2782157" cy="1207468"/>
          </a:xfrm>
          <a:prstGeom prst="rect">
            <a:avLst/>
          </a:prstGeom>
          <a:noFill/>
          <a:ln>
            <a:noFill/>
          </a:ln>
        </p:spPr>
      </p:pic>
      <p:pic>
        <p:nvPicPr>
          <p:cNvPr descr="https://lh6.googleusercontent.com/o6H6rndsOETIRR5Kd_jgtHfgiwblPqLMNfAin-PL-LcwfloD2On4RentQRlHWXNoH_KrkKNNbaqo6yp957wBfKCzcoVjEEAOgNjanktbHFjkAmI1N4HYj75ctjS1se7IO8OWaQQaxig" id="275" name="Shape 275"/>
          <p:cNvPicPr preferRelativeResize="0"/>
          <p:nvPr/>
        </p:nvPicPr>
        <p:blipFill rotWithShape="1">
          <a:blip r:embed="rId4">
            <a:alphaModFix/>
          </a:blip>
          <a:srcRect b="0" l="0" r="0" t="0"/>
          <a:stretch/>
        </p:blipFill>
        <p:spPr>
          <a:xfrm>
            <a:off x="2150853" y="1215019"/>
            <a:ext cx="1887747" cy="1467712"/>
          </a:xfrm>
          <a:prstGeom prst="rect">
            <a:avLst/>
          </a:prstGeom>
          <a:noFill/>
          <a:ln>
            <a:noFill/>
          </a:ln>
        </p:spPr>
      </p:pic>
      <p:sp>
        <p:nvSpPr>
          <p:cNvPr id="276" name="Shape 276"/>
          <p:cNvSpPr txBox="1"/>
          <p:nvPr/>
        </p:nvSpPr>
        <p:spPr>
          <a:xfrm>
            <a:off x="152400" y="6203974"/>
            <a:ext cx="1371600" cy="45442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b="1" lang="en-US" sz="1800">
                <a:solidFill>
                  <a:schemeClr val="dk1"/>
                </a:solidFill>
                <a:latin typeface="Nunito"/>
                <a:ea typeface="Nunito"/>
                <a:cs typeface="Nunito"/>
                <a:sym typeface="Nunito"/>
              </a:rPr>
              <a:t>Dalton</a:t>
            </a:r>
            <a:endParaRPr b="1" sz="1800">
              <a:solidFill>
                <a:schemeClr val="dk1"/>
              </a:solidFill>
              <a:latin typeface="Nunito"/>
              <a:ea typeface="Nunito"/>
              <a:cs typeface="Nunito"/>
              <a:sym typeface="Nuni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Shape 281"/>
          <p:cNvSpPr txBox="1"/>
          <p:nvPr/>
        </p:nvSpPr>
        <p:spPr>
          <a:xfrm>
            <a:off x="76200" y="152400"/>
            <a:ext cx="899160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Arial Black"/>
                <a:ea typeface="Arial Black"/>
                <a:cs typeface="Arial Black"/>
                <a:sym typeface="Arial Black"/>
              </a:rPr>
              <a:t>Heel Mechanism – </a:t>
            </a:r>
            <a:r>
              <a:rPr lang="en-US" sz="2400">
                <a:solidFill>
                  <a:schemeClr val="dk1"/>
                </a:solidFill>
                <a:latin typeface="Arial Black"/>
                <a:ea typeface="Arial Black"/>
                <a:cs typeface="Arial Black"/>
                <a:sym typeface="Arial Black"/>
              </a:rPr>
              <a:t>Slide, Swivel Heel Concept</a:t>
            </a:r>
            <a:endParaRPr/>
          </a:p>
        </p:txBody>
      </p:sp>
      <p:sp>
        <p:nvSpPr>
          <p:cNvPr id="282" name="Shape 282"/>
          <p:cNvSpPr txBox="1"/>
          <p:nvPr/>
        </p:nvSpPr>
        <p:spPr>
          <a:xfrm>
            <a:off x="104775" y="3378487"/>
            <a:ext cx="8991600" cy="2862322"/>
          </a:xfrm>
          <a:prstGeom prst="rect">
            <a:avLst/>
          </a:prstGeom>
          <a:noFill/>
          <a:ln>
            <a:noFill/>
          </a:ln>
        </p:spPr>
        <p:txBody>
          <a:bodyPr anchorCtr="0" anchor="t" bIns="45700" lIns="91425" spcFirstLastPara="1" rIns="91425" wrap="square" tIns="45700">
            <a:noAutofit/>
          </a:bodyPr>
          <a:lstStyle/>
          <a:p>
            <a:pPr indent="-457200" lvl="0" marL="457200" marR="0" rtl="0" algn="l">
              <a:lnSpc>
                <a:spcPct val="150000"/>
              </a:lnSpc>
              <a:spcBef>
                <a:spcPts val="0"/>
              </a:spcBef>
              <a:spcAft>
                <a:spcPts val="0"/>
              </a:spcAft>
              <a:buClr>
                <a:schemeClr val="dk1"/>
              </a:buClr>
              <a:buSzPts val="2400"/>
              <a:buFont typeface="Noto Sans Symbols"/>
              <a:buChar char="▪"/>
            </a:pPr>
            <a:r>
              <a:rPr b="1" lang="en-US" sz="2400">
                <a:solidFill>
                  <a:schemeClr val="dk1"/>
                </a:solidFill>
                <a:latin typeface="Nunito"/>
                <a:ea typeface="Nunito"/>
                <a:cs typeface="Nunito"/>
                <a:sym typeface="Nunito"/>
              </a:rPr>
              <a:t>Description: Heel that can alternate between two heel heights using a sliding mechanism in unison with a locking mechanism.</a:t>
            </a:r>
            <a:endParaRPr b="1" sz="2400">
              <a:solidFill>
                <a:schemeClr val="dk1"/>
              </a:solidFill>
              <a:latin typeface="Nunito"/>
              <a:ea typeface="Nunito"/>
              <a:cs typeface="Nunito"/>
              <a:sym typeface="Nunito"/>
            </a:endParaRPr>
          </a:p>
          <a:p>
            <a:pPr indent="-457200" lvl="0" marL="457200" marR="0" rtl="0" algn="l">
              <a:lnSpc>
                <a:spcPct val="150000"/>
              </a:lnSpc>
              <a:spcBef>
                <a:spcPts val="0"/>
              </a:spcBef>
              <a:spcAft>
                <a:spcPts val="0"/>
              </a:spcAft>
              <a:buClr>
                <a:schemeClr val="dk1"/>
              </a:buClr>
              <a:buSzPts val="2400"/>
              <a:buFont typeface="Noto Sans Symbols"/>
              <a:buChar char="▪"/>
            </a:pPr>
            <a:r>
              <a:rPr b="1" lang="en-US" sz="2400">
                <a:solidFill>
                  <a:schemeClr val="dk1"/>
                </a:solidFill>
                <a:latin typeface="Nunito"/>
                <a:ea typeface="Nunito"/>
                <a:cs typeface="Nunito"/>
                <a:sym typeface="Nunito"/>
              </a:rPr>
              <a:t>Pros: No removable parts</a:t>
            </a:r>
            <a:endParaRPr/>
          </a:p>
          <a:p>
            <a:pPr indent="-457200" lvl="0" marL="457200" marR="0" rtl="0" algn="l">
              <a:lnSpc>
                <a:spcPct val="150000"/>
              </a:lnSpc>
              <a:spcBef>
                <a:spcPts val="0"/>
              </a:spcBef>
              <a:spcAft>
                <a:spcPts val="0"/>
              </a:spcAft>
              <a:buClr>
                <a:schemeClr val="dk1"/>
              </a:buClr>
              <a:buSzPts val="2400"/>
              <a:buFont typeface="Noto Sans Symbols"/>
              <a:buChar char="▪"/>
            </a:pPr>
            <a:r>
              <a:rPr b="1" lang="en-US" sz="2400">
                <a:solidFill>
                  <a:schemeClr val="dk1"/>
                </a:solidFill>
                <a:latin typeface="Nunito"/>
                <a:ea typeface="Nunito"/>
                <a:cs typeface="Nunito"/>
                <a:sym typeface="Nunito"/>
              </a:rPr>
              <a:t>Cons: Heel always has to be somewhat elevated</a:t>
            </a:r>
            <a:endParaRPr b="1" sz="2400">
              <a:solidFill>
                <a:schemeClr val="dk1"/>
              </a:solidFill>
              <a:latin typeface="Nunito"/>
              <a:ea typeface="Nunito"/>
              <a:cs typeface="Nunito"/>
              <a:sym typeface="Nunito"/>
            </a:endParaRPr>
          </a:p>
        </p:txBody>
      </p:sp>
      <p:pic>
        <p:nvPicPr>
          <p:cNvPr descr="https://lh3.googleusercontent.com/aTbvtWFPRvv_gzeBxbfuD-yFOTC1SzVi0n8YLhd0jZvBxBnNGWeDKT1t2bv6BSBfQJ4NPoiaobdCJakNls3gsg2ERp5OZJPTEp55YkhbiXVBv3of8SuPr7rAWnTMmjyX3chwwcSfCUc" id="283" name="Shape 283"/>
          <p:cNvPicPr preferRelativeResize="0"/>
          <p:nvPr/>
        </p:nvPicPr>
        <p:blipFill rotWithShape="1">
          <a:blip r:embed="rId3">
            <a:alphaModFix/>
          </a:blip>
          <a:srcRect b="0" l="0" r="0" t="0"/>
          <a:stretch/>
        </p:blipFill>
        <p:spPr>
          <a:xfrm>
            <a:off x="1600200" y="987712"/>
            <a:ext cx="5943600" cy="2390775"/>
          </a:xfrm>
          <a:prstGeom prst="rect">
            <a:avLst/>
          </a:prstGeom>
          <a:noFill/>
          <a:ln>
            <a:noFill/>
          </a:ln>
        </p:spPr>
      </p:pic>
      <p:sp>
        <p:nvSpPr>
          <p:cNvPr id="284" name="Shape 284"/>
          <p:cNvSpPr/>
          <p:nvPr/>
        </p:nvSpPr>
        <p:spPr>
          <a:xfrm>
            <a:off x="1600200" y="990601"/>
            <a:ext cx="5943600" cy="2387886"/>
          </a:xfrm>
          <a:prstGeom prst="rect">
            <a:avLst/>
          </a:prstGeom>
          <a:noFill/>
          <a:ln cap="flat" cmpd="sng" w="762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5" name="Shape 285"/>
          <p:cNvSpPr txBox="1"/>
          <p:nvPr/>
        </p:nvSpPr>
        <p:spPr>
          <a:xfrm>
            <a:off x="152400" y="6203974"/>
            <a:ext cx="1371600" cy="45442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b="1" lang="en-US" sz="1800">
                <a:solidFill>
                  <a:schemeClr val="dk1"/>
                </a:solidFill>
                <a:latin typeface="Nunito"/>
                <a:ea typeface="Nunito"/>
                <a:cs typeface="Nunito"/>
                <a:sym typeface="Nunito"/>
              </a:rPr>
              <a:t>Dalton</a:t>
            </a:r>
            <a:endParaRPr b="1" sz="1800">
              <a:solidFill>
                <a:schemeClr val="dk1"/>
              </a:solidFill>
              <a:latin typeface="Nunito"/>
              <a:ea typeface="Nunito"/>
              <a:cs typeface="Nunito"/>
              <a:sym typeface="Nuni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Shape 290"/>
          <p:cNvSpPr txBox="1"/>
          <p:nvPr/>
        </p:nvSpPr>
        <p:spPr>
          <a:xfrm>
            <a:off x="-38100" y="153437"/>
            <a:ext cx="922020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Arial Black"/>
                <a:ea typeface="Arial Black"/>
                <a:cs typeface="Arial Black"/>
                <a:sym typeface="Arial Black"/>
              </a:rPr>
              <a:t>Changeable Angle – </a:t>
            </a:r>
            <a:r>
              <a:rPr lang="en-US" sz="2400">
                <a:solidFill>
                  <a:schemeClr val="dk1"/>
                </a:solidFill>
                <a:latin typeface="Arial Black"/>
                <a:ea typeface="Arial Black"/>
                <a:cs typeface="Arial Black"/>
                <a:sym typeface="Arial Black"/>
              </a:rPr>
              <a:t>Bottom of Insole Flexibility</a:t>
            </a:r>
            <a:endParaRPr sz="2400">
              <a:solidFill>
                <a:schemeClr val="dk1"/>
              </a:solidFill>
              <a:latin typeface="Arial Black"/>
              <a:ea typeface="Arial Black"/>
              <a:cs typeface="Arial Black"/>
              <a:sym typeface="Arial Black"/>
            </a:endParaRPr>
          </a:p>
        </p:txBody>
      </p:sp>
      <p:sp>
        <p:nvSpPr>
          <p:cNvPr id="291" name="Shape 291"/>
          <p:cNvSpPr txBox="1"/>
          <p:nvPr/>
        </p:nvSpPr>
        <p:spPr>
          <a:xfrm>
            <a:off x="104775" y="3378487"/>
            <a:ext cx="8991600" cy="2862322"/>
          </a:xfrm>
          <a:prstGeom prst="rect">
            <a:avLst/>
          </a:prstGeom>
          <a:noFill/>
          <a:ln>
            <a:noFill/>
          </a:ln>
        </p:spPr>
        <p:txBody>
          <a:bodyPr anchorCtr="0" anchor="t" bIns="45700" lIns="91425" spcFirstLastPara="1" rIns="91425" wrap="square" tIns="45700">
            <a:noAutofit/>
          </a:bodyPr>
          <a:lstStyle/>
          <a:p>
            <a:pPr indent="-457200" lvl="0" marL="457200" marR="0" rtl="0" algn="l">
              <a:lnSpc>
                <a:spcPct val="150000"/>
              </a:lnSpc>
              <a:spcBef>
                <a:spcPts val="0"/>
              </a:spcBef>
              <a:spcAft>
                <a:spcPts val="0"/>
              </a:spcAft>
              <a:buClr>
                <a:schemeClr val="dk1"/>
              </a:buClr>
              <a:buSzPts val="2400"/>
              <a:buFont typeface="Noto Sans Symbols"/>
              <a:buChar char="▪"/>
            </a:pPr>
            <a:r>
              <a:rPr b="1" lang="en-US" sz="2400">
                <a:solidFill>
                  <a:schemeClr val="dk1"/>
                </a:solidFill>
                <a:latin typeface="Nunito"/>
                <a:ea typeface="Nunito"/>
                <a:cs typeface="Nunito"/>
                <a:sym typeface="Nunito"/>
              </a:rPr>
              <a:t>Description: Sole flexibility is in state of tension when elevated and in state of compression when flat to accommodate change in heel angle.  </a:t>
            </a:r>
            <a:endParaRPr b="1" sz="2400">
              <a:solidFill>
                <a:schemeClr val="dk1"/>
              </a:solidFill>
              <a:latin typeface="Nunito"/>
              <a:ea typeface="Nunito"/>
              <a:cs typeface="Nunito"/>
              <a:sym typeface="Nunito"/>
            </a:endParaRPr>
          </a:p>
          <a:p>
            <a:pPr indent="-457200" lvl="0" marL="457200" marR="0" rtl="0" algn="l">
              <a:lnSpc>
                <a:spcPct val="150000"/>
              </a:lnSpc>
              <a:spcBef>
                <a:spcPts val="0"/>
              </a:spcBef>
              <a:spcAft>
                <a:spcPts val="0"/>
              </a:spcAft>
              <a:buClr>
                <a:schemeClr val="dk1"/>
              </a:buClr>
              <a:buSzPts val="2400"/>
              <a:buFont typeface="Noto Sans Symbols"/>
              <a:buChar char="▪"/>
            </a:pPr>
            <a:r>
              <a:rPr b="1" lang="en-US" sz="2400">
                <a:solidFill>
                  <a:schemeClr val="dk1"/>
                </a:solidFill>
                <a:latin typeface="Nunito"/>
                <a:ea typeface="Nunito"/>
                <a:cs typeface="Nunito"/>
                <a:sym typeface="Nunito"/>
              </a:rPr>
              <a:t>Pros: Simple to design</a:t>
            </a:r>
            <a:endParaRPr b="1" sz="2400">
              <a:solidFill>
                <a:schemeClr val="dk1"/>
              </a:solidFill>
              <a:latin typeface="Nunito"/>
              <a:ea typeface="Nunito"/>
              <a:cs typeface="Nunito"/>
              <a:sym typeface="Nunito"/>
            </a:endParaRPr>
          </a:p>
          <a:p>
            <a:pPr indent="-457200" lvl="0" marL="457200" marR="0" rtl="0" algn="l">
              <a:lnSpc>
                <a:spcPct val="150000"/>
              </a:lnSpc>
              <a:spcBef>
                <a:spcPts val="0"/>
              </a:spcBef>
              <a:spcAft>
                <a:spcPts val="0"/>
              </a:spcAft>
              <a:buClr>
                <a:schemeClr val="dk1"/>
              </a:buClr>
              <a:buSzPts val="2400"/>
              <a:buFont typeface="Noto Sans Symbols"/>
              <a:buChar char="▪"/>
            </a:pPr>
            <a:r>
              <a:rPr b="1" lang="en-US" sz="2400">
                <a:solidFill>
                  <a:schemeClr val="dk1"/>
                </a:solidFill>
                <a:latin typeface="Nunito"/>
                <a:ea typeface="Nunito"/>
                <a:cs typeface="Nunito"/>
                <a:sym typeface="Nunito"/>
              </a:rPr>
              <a:t>Cons: Vulnerable to external hazards</a:t>
            </a:r>
            <a:endParaRPr b="1" sz="2400">
              <a:solidFill>
                <a:schemeClr val="dk1"/>
              </a:solidFill>
              <a:latin typeface="Nunito"/>
              <a:ea typeface="Nunito"/>
              <a:cs typeface="Nunito"/>
              <a:sym typeface="Nunito"/>
            </a:endParaRPr>
          </a:p>
        </p:txBody>
      </p:sp>
      <p:sp>
        <p:nvSpPr>
          <p:cNvPr id="292" name="Shape 292"/>
          <p:cNvSpPr/>
          <p:nvPr/>
        </p:nvSpPr>
        <p:spPr>
          <a:xfrm>
            <a:off x="381000" y="990601"/>
            <a:ext cx="8382000" cy="2387886"/>
          </a:xfrm>
          <a:prstGeom prst="rect">
            <a:avLst/>
          </a:prstGeom>
          <a:noFill/>
          <a:ln cap="flat" cmpd="sng" w="762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https://lh6.googleusercontent.com/NBAiPfkxiiEM_Faw_jQ1CD5By_kCm9cPv8YDQDfo0tri6xDsNr3P0YC0Ym0g5zKvr7zTz4OtpY50DnQFDlQ2bozklmnf8ySipan3PEvrbyoY0gOJxvlbA3n74f_M5Y_sd-_DADpVehA" id="293" name="Shape 293"/>
          <p:cNvPicPr preferRelativeResize="0"/>
          <p:nvPr/>
        </p:nvPicPr>
        <p:blipFill rotWithShape="1">
          <a:blip r:embed="rId3">
            <a:alphaModFix/>
          </a:blip>
          <a:srcRect b="0" l="0" r="0" t="0"/>
          <a:stretch/>
        </p:blipFill>
        <p:spPr>
          <a:xfrm>
            <a:off x="495300" y="1355869"/>
            <a:ext cx="4076700" cy="1714500"/>
          </a:xfrm>
          <a:prstGeom prst="rect">
            <a:avLst/>
          </a:prstGeom>
          <a:noFill/>
          <a:ln>
            <a:noFill/>
          </a:ln>
        </p:spPr>
      </p:pic>
      <p:pic>
        <p:nvPicPr>
          <p:cNvPr descr="https://lh4.googleusercontent.com/NcATx5V82x3d3EQXETwf_ip_wvuTnqpLB4TMFrzz14kNowqdsO9BhAeyaMm02a3fa2iwN_bXeYZySBx3SVbGMWb8jTTsik2nNYC_JDhG5f_y4BO6zCPe9VuqGezK-DN5583vCPrQMxQ" id="294" name="Shape 294"/>
          <p:cNvPicPr preferRelativeResize="0"/>
          <p:nvPr/>
        </p:nvPicPr>
        <p:blipFill rotWithShape="1">
          <a:blip r:embed="rId4">
            <a:alphaModFix/>
          </a:blip>
          <a:srcRect b="0" l="0" r="0" t="0"/>
          <a:stretch/>
        </p:blipFill>
        <p:spPr>
          <a:xfrm>
            <a:off x="4495800" y="2502573"/>
            <a:ext cx="4129087" cy="548746"/>
          </a:xfrm>
          <a:prstGeom prst="rect">
            <a:avLst/>
          </a:prstGeom>
          <a:noFill/>
          <a:ln>
            <a:noFill/>
          </a:ln>
        </p:spPr>
      </p:pic>
      <p:sp>
        <p:nvSpPr>
          <p:cNvPr id="295" name="Shape 295"/>
          <p:cNvSpPr txBox="1"/>
          <p:nvPr/>
        </p:nvSpPr>
        <p:spPr>
          <a:xfrm>
            <a:off x="152400" y="6203974"/>
            <a:ext cx="1371600" cy="45442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b="1" lang="en-US" sz="1800">
                <a:solidFill>
                  <a:schemeClr val="dk1"/>
                </a:solidFill>
                <a:latin typeface="Nunito"/>
                <a:ea typeface="Nunito"/>
                <a:cs typeface="Nunito"/>
                <a:sym typeface="Nunito"/>
              </a:rPr>
              <a:t>Dalton</a:t>
            </a:r>
            <a:endParaRPr b="1" sz="1800">
              <a:solidFill>
                <a:schemeClr val="dk1"/>
              </a:solidFill>
              <a:latin typeface="Nunito"/>
              <a:ea typeface="Nunito"/>
              <a:cs typeface="Nunito"/>
              <a:sym typeface="Nuni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sp>
        <p:nvSpPr>
          <p:cNvPr id="300" name="Shape 300"/>
          <p:cNvSpPr txBox="1"/>
          <p:nvPr/>
        </p:nvSpPr>
        <p:spPr>
          <a:xfrm>
            <a:off x="76200" y="152400"/>
            <a:ext cx="899160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Arial Black"/>
                <a:ea typeface="Arial Black"/>
                <a:cs typeface="Arial Black"/>
                <a:sym typeface="Arial Black"/>
              </a:rPr>
              <a:t>Changeable Angle – </a:t>
            </a:r>
            <a:r>
              <a:rPr lang="en-US" sz="2400">
                <a:solidFill>
                  <a:schemeClr val="dk1"/>
                </a:solidFill>
                <a:latin typeface="Arial Black"/>
                <a:ea typeface="Arial Black"/>
                <a:cs typeface="Arial Black"/>
                <a:sym typeface="Arial Black"/>
              </a:rPr>
              <a:t>Top of Insole Flexibility</a:t>
            </a:r>
            <a:endParaRPr sz="2400">
              <a:solidFill>
                <a:schemeClr val="dk1"/>
              </a:solidFill>
              <a:latin typeface="Arial Black"/>
              <a:ea typeface="Arial Black"/>
              <a:cs typeface="Arial Black"/>
              <a:sym typeface="Arial Black"/>
            </a:endParaRPr>
          </a:p>
        </p:txBody>
      </p:sp>
      <p:sp>
        <p:nvSpPr>
          <p:cNvPr id="301" name="Shape 301"/>
          <p:cNvSpPr txBox="1"/>
          <p:nvPr/>
        </p:nvSpPr>
        <p:spPr>
          <a:xfrm>
            <a:off x="104775" y="3378487"/>
            <a:ext cx="8991600" cy="2862322"/>
          </a:xfrm>
          <a:prstGeom prst="rect">
            <a:avLst/>
          </a:prstGeom>
          <a:noFill/>
          <a:ln>
            <a:noFill/>
          </a:ln>
        </p:spPr>
        <p:txBody>
          <a:bodyPr anchorCtr="0" anchor="t" bIns="45700" lIns="91425" spcFirstLastPara="1" rIns="91425" wrap="square" tIns="45700">
            <a:noAutofit/>
          </a:bodyPr>
          <a:lstStyle/>
          <a:p>
            <a:pPr indent="-457200" lvl="0" marL="457200" marR="0" rtl="0" algn="l">
              <a:lnSpc>
                <a:spcPct val="150000"/>
              </a:lnSpc>
              <a:spcBef>
                <a:spcPts val="0"/>
              </a:spcBef>
              <a:spcAft>
                <a:spcPts val="0"/>
              </a:spcAft>
              <a:buClr>
                <a:schemeClr val="dk1"/>
              </a:buClr>
              <a:buSzPts val="2400"/>
              <a:buFont typeface="Noto Sans Symbols"/>
              <a:buChar char="▪"/>
            </a:pPr>
            <a:r>
              <a:rPr b="1" lang="en-US" sz="2400">
                <a:solidFill>
                  <a:schemeClr val="dk1"/>
                </a:solidFill>
                <a:latin typeface="Nunito"/>
                <a:ea typeface="Nunito"/>
                <a:cs typeface="Nunito"/>
                <a:sym typeface="Nunito"/>
              </a:rPr>
              <a:t>Description: Sole flexibility is in state of tension when flat and in state of compression when elevated to accommodate change in heel angle. </a:t>
            </a:r>
            <a:endParaRPr b="1" sz="2400">
              <a:solidFill>
                <a:schemeClr val="dk1"/>
              </a:solidFill>
              <a:latin typeface="Nunito"/>
              <a:ea typeface="Nunito"/>
              <a:cs typeface="Nunito"/>
              <a:sym typeface="Nunito"/>
            </a:endParaRPr>
          </a:p>
          <a:p>
            <a:pPr indent="-457200" lvl="0" marL="457200" marR="0" rtl="0" algn="l">
              <a:lnSpc>
                <a:spcPct val="150000"/>
              </a:lnSpc>
              <a:spcBef>
                <a:spcPts val="0"/>
              </a:spcBef>
              <a:spcAft>
                <a:spcPts val="0"/>
              </a:spcAft>
              <a:buClr>
                <a:schemeClr val="dk1"/>
              </a:buClr>
              <a:buSzPts val="2400"/>
              <a:buFont typeface="Noto Sans Symbols"/>
              <a:buChar char="▪"/>
            </a:pPr>
            <a:r>
              <a:rPr b="1" lang="en-US" sz="2400">
                <a:solidFill>
                  <a:schemeClr val="dk1"/>
                </a:solidFill>
                <a:latin typeface="Nunito"/>
                <a:ea typeface="Nunito"/>
                <a:cs typeface="Nunito"/>
                <a:sym typeface="Nunito"/>
              </a:rPr>
              <a:t>Pros: Protected from external hazards </a:t>
            </a:r>
            <a:endParaRPr b="1" sz="2400">
              <a:solidFill>
                <a:schemeClr val="dk1"/>
              </a:solidFill>
              <a:latin typeface="Nunito"/>
              <a:ea typeface="Nunito"/>
              <a:cs typeface="Nunito"/>
              <a:sym typeface="Nunito"/>
            </a:endParaRPr>
          </a:p>
          <a:p>
            <a:pPr indent="-457200" lvl="0" marL="457200" marR="0" rtl="0" algn="l">
              <a:lnSpc>
                <a:spcPct val="150000"/>
              </a:lnSpc>
              <a:spcBef>
                <a:spcPts val="0"/>
              </a:spcBef>
              <a:spcAft>
                <a:spcPts val="0"/>
              </a:spcAft>
              <a:buClr>
                <a:schemeClr val="dk1"/>
              </a:buClr>
              <a:buSzPts val="2400"/>
              <a:buFont typeface="Noto Sans Symbols"/>
              <a:buChar char="▪"/>
            </a:pPr>
            <a:r>
              <a:rPr b="1" lang="en-US" sz="2400">
                <a:solidFill>
                  <a:schemeClr val="dk1"/>
                </a:solidFill>
                <a:latin typeface="Nunito"/>
                <a:ea typeface="Nunito"/>
                <a:cs typeface="Nunito"/>
                <a:sym typeface="Nunito"/>
              </a:rPr>
              <a:t>Cons: Would need specific materials not used in soles</a:t>
            </a:r>
            <a:endParaRPr b="1" sz="2400">
              <a:solidFill>
                <a:schemeClr val="dk1"/>
              </a:solidFill>
              <a:latin typeface="Nunito"/>
              <a:ea typeface="Nunito"/>
              <a:cs typeface="Nunito"/>
              <a:sym typeface="Nunito"/>
            </a:endParaRPr>
          </a:p>
        </p:txBody>
      </p:sp>
      <p:sp>
        <p:nvSpPr>
          <p:cNvPr id="302" name="Shape 302"/>
          <p:cNvSpPr/>
          <p:nvPr/>
        </p:nvSpPr>
        <p:spPr>
          <a:xfrm>
            <a:off x="381000" y="990601"/>
            <a:ext cx="8382000" cy="2387886"/>
          </a:xfrm>
          <a:prstGeom prst="rect">
            <a:avLst/>
          </a:prstGeom>
          <a:noFill/>
          <a:ln cap="flat" cmpd="sng" w="762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https://lh6.googleusercontent.com/kBe7cFotRqEdiTZFnPm69P--4ZdQtEN0Y8ZXIwPdHj4INh5GXpwLU-y7gwg_V8zBAohI68lrhV0xlWAPRb5AjzYS7sfSKBLW1zpCHTGDA6sgxg4LAeAd_iI91GBE0hYy4n3gIUmrE4w" id="303" name="Shape 303"/>
          <p:cNvPicPr preferRelativeResize="0"/>
          <p:nvPr/>
        </p:nvPicPr>
        <p:blipFill rotWithShape="1">
          <a:blip r:embed="rId3">
            <a:alphaModFix/>
          </a:blip>
          <a:srcRect b="0" l="0" r="0" t="0"/>
          <a:stretch/>
        </p:blipFill>
        <p:spPr>
          <a:xfrm>
            <a:off x="598488" y="1856263"/>
            <a:ext cx="3730625" cy="1243542"/>
          </a:xfrm>
          <a:prstGeom prst="rect">
            <a:avLst/>
          </a:prstGeom>
          <a:noFill/>
          <a:ln>
            <a:noFill/>
          </a:ln>
        </p:spPr>
      </p:pic>
      <p:pic>
        <p:nvPicPr>
          <p:cNvPr descr="https://lh4.googleusercontent.com/56QIs8gnAMjxuqez75yD9NT3QKxb2yCDxKbyLk_fKP8_RbPbDNYL0h9pXLJvIl6WoncaFD0MtF4TCq4e_jE9FM_c6-zvo-ZWNXBIDSHWVDigHUwelE3n0qCMpaJHOfTegKaKBwja7mk" id="304" name="Shape 304"/>
          <p:cNvPicPr preferRelativeResize="0"/>
          <p:nvPr/>
        </p:nvPicPr>
        <p:blipFill rotWithShape="1">
          <a:blip r:embed="rId4">
            <a:alphaModFix/>
          </a:blip>
          <a:srcRect b="0" l="0" r="0" t="0"/>
          <a:stretch/>
        </p:blipFill>
        <p:spPr>
          <a:xfrm>
            <a:off x="4546600" y="1248164"/>
            <a:ext cx="3800475" cy="1619334"/>
          </a:xfrm>
          <a:prstGeom prst="rect">
            <a:avLst/>
          </a:prstGeom>
          <a:noFill/>
          <a:ln>
            <a:noFill/>
          </a:ln>
        </p:spPr>
      </p:pic>
      <p:sp>
        <p:nvSpPr>
          <p:cNvPr id="305" name="Shape 305"/>
          <p:cNvSpPr txBox="1"/>
          <p:nvPr/>
        </p:nvSpPr>
        <p:spPr>
          <a:xfrm>
            <a:off x="152400" y="6203974"/>
            <a:ext cx="1371600" cy="45442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b="1" lang="en-US" sz="1800">
                <a:solidFill>
                  <a:schemeClr val="dk1"/>
                </a:solidFill>
                <a:latin typeface="Nunito"/>
                <a:ea typeface="Nunito"/>
                <a:cs typeface="Nunito"/>
                <a:sym typeface="Nunito"/>
              </a:rPr>
              <a:t>Dalton</a:t>
            </a:r>
            <a:endParaRPr b="1" sz="1800">
              <a:solidFill>
                <a:schemeClr val="dk1"/>
              </a:solidFill>
              <a:latin typeface="Nunito"/>
              <a:ea typeface="Nunito"/>
              <a:cs typeface="Nunito"/>
              <a:sym typeface="Nuni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Shape 310"/>
          <p:cNvSpPr txBox="1"/>
          <p:nvPr/>
        </p:nvSpPr>
        <p:spPr>
          <a:xfrm>
            <a:off x="85725" y="230832"/>
            <a:ext cx="716280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Arial Black"/>
                <a:ea typeface="Arial Black"/>
                <a:cs typeface="Arial Black"/>
                <a:sym typeface="Arial Black"/>
              </a:rPr>
              <a:t>Changeable Exterior Fabric – </a:t>
            </a:r>
            <a:endParaRPr/>
          </a:p>
        </p:txBody>
      </p:sp>
      <p:sp>
        <p:nvSpPr>
          <p:cNvPr id="311" name="Shape 311"/>
          <p:cNvSpPr txBox="1"/>
          <p:nvPr/>
        </p:nvSpPr>
        <p:spPr>
          <a:xfrm>
            <a:off x="104775" y="3378487"/>
            <a:ext cx="8991600" cy="2862322"/>
          </a:xfrm>
          <a:prstGeom prst="rect">
            <a:avLst/>
          </a:prstGeom>
          <a:noFill/>
          <a:ln>
            <a:noFill/>
          </a:ln>
        </p:spPr>
        <p:txBody>
          <a:bodyPr anchorCtr="0" anchor="t" bIns="45700" lIns="91425" spcFirstLastPara="1" rIns="91425" wrap="square" tIns="45700">
            <a:noAutofit/>
          </a:bodyPr>
          <a:lstStyle/>
          <a:p>
            <a:pPr indent="-457200" lvl="0" marL="457200" marR="0" rtl="0" algn="l">
              <a:lnSpc>
                <a:spcPct val="150000"/>
              </a:lnSpc>
              <a:spcBef>
                <a:spcPts val="0"/>
              </a:spcBef>
              <a:spcAft>
                <a:spcPts val="0"/>
              </a:spcAft>
              <a:buClr>
                <a:schemeClr val="dk1"/>
              </a:buClr>
              <a:buSzPts val="2400"/>
              <a:buFont typeface="Noto Sans Symbols"/>
              <a:buChar char="▪"/>
            </a:pPr>
            <a:r>
              <a:rPr b="1" lang="en-US" sz="2400">
                <a:solidFill>
                  <a:schemeClr val="dk1"/>
                </a:solidFill>
                <a:latin typeface="Nunito"/>
                <a:ea typeface="Nunito"/>
                <a:cs typeface="Nunito"/>
                <a:sym typeface="Nunito"/>
              </a:rPr>
              <a:t>Description: Toe box has a fabric covering independent to the rest of the shoe.</a:t>
            </a:r>
            <a:endParaRPr b="1" sz="2400">
              <a:solidFill>
                <a:schemeClr val="dk1"/>
              </a:solidFill>
              <a:latin typeface="Nunito"/>
              <a:ea typeface="Nunito"/>
              <a:cs typeface="Nunito"/>
              <a:sym typeface="Nunito"/>
            </a:endParaRPr>
          </a:p>
          <a:p>
            <a:pPr indent="-457200" lvl="0" marL="457200" marR="0" rtl="0" algn="l">
              <a:lnSpc>
                <a:spcPct val="150000"/>
              </a:lnSpc>
              <a:spcBef>
                <a:spcPts val="0"/>
              </a:spcBef>
              <a:spcAft>
                <a:spcPts val="0"/>
              </a:spcAft>
              <a:buClr>
                <a:schemeClr val="dk1"/>
              </a:buClr>
              <a:buSzPts val="2400"/>
              <a:buFont typeface="Noto Sans Symbols"/>
              <a:buChar char="▪"/>
            </a:pPr>
            <a:r>
              <a:rPr b="1" lang="en-US" sz="2400">
                <a:solidFill>
                  <a:schemeClr val="dk1"/>
                </a:solidFill>
                <a:latin typeface="Nunito"/>
                <a:ea typeface="Nunito"/>
                <a:cs typeface="Nunito"/>
                <a:sym typeface="Nunito"/>
              </a:rPr>
              <a:t>Pros: Prevents fabric buckling when transitioning between elevated and flat state</a:t>
            </a:r>
            <a:endParaRPr/>
          </a:p>
          <a:p>
            <a:pPr indent="-457200" lvl="0" marL="457200" marR="0" rtl="0" algn="l">
              <a:lnSpc>
                <a:spcPct val="150000"/>
              </a:lnSpc>
              <a:spcBef>
                <a:spcPts val="0"/>
              </a:spcBef>
              <a:spcAft>
                <a:spcPts val="0"/>
              </a:spcAft>
              <a:buClr>
                <a:schemeClr val="dk1"/>
              </a:buClr>
              <a:buSzPts val="2400"/>
              <a:buFont typeface="Noto Sans Symbols"/>
              <a:buChar char="▪"/>
            </a:pPr>
            <a:r>
              <a:rPr b="1" lang="en-US" sz="2400">
                <a:solidFill>
                  <a:schemeClr val="dk1"/>
                </a:solidFill>
                <a:latin typeface="Nunito"/>
                <a:ea typeface="Nunito"/>
                <a:cs typeface="Nunito"/>
                <a:sym typeface="Nunito"/>
              </a:rPr>
              <a:t>Cons: More steps in the manufacturing process.</a:t>
            </a:r>
            <a:endParaRPr b="1" sz="2400">
              <a:solidFill>
                <a:schemeClr val="dk1"/>
              </a:solidFill>
              <a:latin typeface="Nunito"/>
              <a:ea typeface="Nunito"/>
              <a:cs typeface="Nunito"/>
              <a:sym typeface="Nunito"/>
            </a:endParaRPr>
          </a:p>
        </p:txBody>
      </p:sp>
      <p:sp>
        <p:nvSpPr>
          <p:cNvPr id="312" name="Shape 312"/>
          <p:cNvSpPr/>
          <p:nvPr/>
        </p:nvSpPr>
        <p:spPr>
          <a:xfrm>
            <a:off x="2438400" y="990601"/>
            <a:ext cx="3733800" cy="2387886"/>
          </a:xfrm>
          <a:prstGeom prst="rect">
            <a:avLst/>
          </a:prstGeom>
          <a:noFill/>
          <a:ln cap="flat" cmpd="sng" w="762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Shape 313"/>
          <p:cNvSpPr txBox="1"/>
          <p:nvPr/>
        </p:nvSpPr>
        <p:spPr>
          <a:xfrm>
            <a:off x="5029200" y="107721"/>
            <a:ext cx="4114800"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Arial Black"/>
                <a:ea typeface="Arial Black"/>
                <a:cs typeface="Arial Black"/>
                <a:sym typeface="Arial Black"/>
              </a:rPr>
              <a:t>Separate Fabric at Joint so the Sides move Freely</a:t>
            </a:r>
            <a:endParaRPr/>
          </a:p>
        </p:txBody>
      </p:sp>
      <p:pic>
        <p:nvPicPr>
          <p:cNvPr descr="https://lh5.googleusercontent.com/HpujU2a5c1WmTI2EyXc7kXAiGUHayeYL2wqG3oUpMU0ycNH1BEmMT0On6SojqCiLayvTN7Kq-Sdkij2Grjo_ceI-v7TfNpR2SZlfpozcueKOGAdJSPNiXRKuGMwuMWKB86DH31IbD1A" id="314" name="Shape 314"/>
          <p:cNvPicPr preferRelativeResize="0"/>
          <p:nvPr/>
        </p:nvPicPr>
        <p:blipFill rotWithShape="1">
          <a:blip r:embed="rId3">
            <a:alphaModFix/>
          </a:blip>
          <a:srcRect b="0" l="0" r="0" t="0"/>
          <a:stretch/>
        </p:blipFill>
        <p:spPr>
          <a:xfrm>
            <a:off x="2667000" y="1142286"/>
            <a:ext cx="2976563" cy="2026597"/>
          </a:xfrm>
          <a:prstGeom prst="rect">
            <a:avLst/>
          </a:prstGeom>
          <a:noFill/>
          <a:ln>
            <a:noFill/>
          </a:ln>
        </p:spPr>
      </p:pic>
      <p:sp>
        <p:nvSpPr>
          <p:cNvPr id="315" name="Shape 315"/>
          <p:cNvSpPr txBox="1"/>
          <p:nvPr/>
        </p:nvSpPr>
        <p:spPr>
          <a:xfrm>
            <a:off x="152400" y="6203974"/>
            <a:ext cx="1371600" cy="45442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b="1" lang="en-US" sz="1800">
                <a:solidFill>
                  <a:schemeClr val="dk1"/>
                </a:solidFill>
                <a:latin typeface="Nunito"/>
                <a:ea typeface="Nunito"/>
                <a:cs typeface="Nunito"/>
                <a:sym typeface="Nunito"/>
              </a:rPr>
              <a:t>Dalton</a:t>
            </a:r>
            <a:endParaRPr b="1" sz="1800">
              <a:solidFill>
                <a:schemeClr val="dk1"/>
              </a:solidFill>
              <a:latin typeface="Nunito"/>
              <a:ea typeface="Nunito"/>
              <a:cs typeface="Nunito"/>
              <a:sym typeface="Nuni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sp>
        <p:nvSpPr>
          <p:cNvPr id="320" name="Shape 320"/>
          <p:cNvSpPr txBox="1"/>
          <p:nvPr/>
        </p:nvSpPr>
        <p:spPr>
          <a:xfrm>
            <a:off x="76200" y="152400"/>
            <a:ext cx="899160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Arial Black"/>
                <a:ea typeface="Arial Black"/>
                <a:cs typeface="Arial Black"/>
                <a:sym typeface="Arial Black"/>
              </a:rPr>
              <a:t>Conclusion</a:t>
            </a:r>
            <a:endParaRPr sz="3200">
              <a:solidFill>
                <a:schemeClr val="dk1"/>
              </a:solidFill>
              <a:latin typeface="Arial Black"/>
              <a:ea typeface="Arial Black"/>
              <a:cs typeface="Arial Black"/>
              <a:sym typeface="Arial Black"/>
            </a:endParaRPr>
          </a:p>
        </p:txBody>
      </p:sp>
      <p:sp>
        <p:nvSpPr>
          <p:cNvPr id="321" name="Shape 321"/>
          <p:cNvSpPr txBox="1"/>
          <p:nvPr/>
        </p:nvSpPr>
        <p:spPr>
          <a:xfrm>
            <a:off x="152400" y="1025634"/>
            <a:ext cx="8991600" cy="4339650"/>
          </a:xfrm>
          <a:prstGeom prst="rect">
            <a:avLst/>
          </a:prstGeom>
          <a:noFill/>
          <a:ln>
            <a:noFill/>
          </a:ln>
        </p:spPr>
        <p:txBody>
          <a:bodyPr anchorCtr="0" anchor="t" bIns="45700" lIns="91425" spcFirstLastPara="1" rIns="91425" wrap="square" tIns="45700">
            <a:noAutofit/>
          </a:bodyPr>
          <a:lstStyle/>
          <a:p>
            <a:pPr indent="-457200" lvl="0" marL="457200" marR="0" rtl="0" algn="l">
              <a:lnSpc>
                <a:spcPct val="150000"/>
              </a:lnSpc>
              <a:spcBef>
                <a:spcPts val="0"/>
              </a:spcBef>
              <a:spcAft>
                <a:spcPts val="0"/>
              </a:spcAft>
              <a:buClr>
                <a:schemeClr val="dk1"/>
              </a:buClr>
              <a:buSzPts val="2800"/>
              <a:buFont typeface="Noto Sans Symbols"/>
              <a:buChar char="▪"/>
            </a:pPr>
            <a:r>
              <a:rPr b="1" lang="en-US" sz="2800">
                <a:solidFill>
                  <a:schemeClr val="dk1"/>
                </a:solidFill>
                <a:latin typeface="Nunito"/>
                <a:ea typeface="Nunito"/>
                <a:cs typeface="Nunito"/>
                <a:sym typeface="Nunito"/>
              </a:rPr>
              <a:t>Tangible goals have been set. </a:t>
            </a:r>
            <a:endParaRPr/>
          </a:p>
          <a:p>
            <a:pPr indent="-457200" lvl="0" marL="457200" marR="0" rtl="0" algn="l">
              <a:lnSpc>
                <a:spcPct val="150000"/>
              </a:lnSpc>
              <a:spcBef>
                <a:spcPts val="0"/>
              </a:spcBef>
              <a:spcAft>
                <a:spcPts val="0"/>
              </a:spcAft>
              <a:buClr>
                <a:schemeClr val="dk1"/>
              </a:buClr>
              <a:buSzPts val="2800"/>
              <a:buFont typeface="Noto Sans Symbols"/>
              <a:buChar char="▪"/>
            </a:pPr>
            <a:r>
              <a:rPr b="1" lang="en-US" sz="2800">
                <a:solidFill>
                  <a:schemeClr val="dk1"/>
                </a:solidFill>
                <a:latin typeface="Nunito"/>
                <a:ea typeface="Nunito"/>
                <a:cs typeface="Nunito"/>
                <a:sym typeface="Nunito"/>
              </a:rPr>
              <a:t>Variety of methods for solving our three major design problems:</a:t>
            </a:r>
            <a:endParaRPr/>
          </a:p>
          <a:p>
            <a:pPr indent="-514350" lvl="1" marL="971550" marR="0" rtl="0" algn="l">
              <a:lnSpc>
                <a:spcPct val="150000"/>
              </a:lnSpc>
              <a:spcBef>
                <a:spcPts val="0"/>
              </a:spcBef>
              <a:spcAft>
                <a:spcPts val="0"/>
              </a:spcAft>
              <a:buClr>
                <a:schemeClr val="dk1"/>
              </a:buClr>
              <a:buSzPts val="2400"/>
              <a:buFont typeface="Calibri"/>
              <a:buAutoNum type="arabicPeriod"/>
            </a:pPr>
            <a:r>
              <a:rPr b="1" i="0" lang="en-US" sz="2400" u="none" cap="none" strike="noStrike">
                <a:solidFill>
                  <a:schemeClr val="dk1"/>
                </a:solidFill>
                <a:latin typeface="Nunito"/>
                <a:ea typeface="Nunito"/>
                <a:cs typeface="Nunito"/>
                <a:sym typeface="Nunito"/>
              </a:rPr>
              <a:t>Heel Mechanism</a:t>
            </a:r>
            <a:endParaRPr/>
          </a:p>
          <a:p>
            <a:pPr indent="-514350" lvl="1" marL="971550" marR="0" rtl="0" algn="l">
              <a:lnSpc>
                <a:spcPct val="150000"/>
              </a:lnSpc>
              <a:spcBef>
                <a:spcPts val="0"/>
              </a:spcBef>
              <a:spcAft>
                <a:spcPts val="0"/>
              </a:spcAft>
              <a:buClr>
                <a:schemeClr val="dk1"/>
              </a:buClr>
              <a:buSzPts val="2400"/>
              <a:buFont typeface="Calibri"/>
              <a:buAutoNum type="arabicPeriod"/>
            </a:pPr>
            <a:r>
              <a:rPr b="1" i="0" lang="en-US" sz="2400" u="none" cap="none" strike="noStrike">
                <a:solidFill>
                  <a:schemeClr val="dk1"/>
                </a:solidFill>
                <a:latin typeface="Nunito"/>
                <a:ea typeface="Nunito"/>
                <a:cs typeface="Nunito"/>
                <a:sym typeface="Nunito"/>
              </a:rPr>
              <a:t>Changeable angle of inclination</a:t>
            </a:r>
            <a:endParaRPr/>
          </a:p>
          <a:p>
            <a:pPr indent="-514350" lvl="1" marL="971550" marR="0" rtl="0" algn="l">
              <a:lnSpc>
                <a:spcPct val="150000"/>
              </a:lnSpc>
              <a:spcBef>
                <a:spcPts val="0"/>
              </a:spcBef>
              <a:spcAft>
                <a:spcPts val="0"/>
              </a:spcAft>
              <a:buClr>
                <a:schemeClr val="dk1"/>
              </a:buClr>
              <a:buSzPts val="2400"/>
              <a:buFont typeface="Calibri"/>
              <a:buAutoNum type="arabicPeriod"/>
            </a:pPr>
            <a:r>
              <a:rPr b="1" i="0" lang="en-US" sz="2400" u="none" cap="none" strike="noStrike">
                <a:solidFill>
                  <a:schemeClr val="dk1"/>
                </a:solidFill>
                <a:latin typeface="Nunito"/>
                <a:ea typeface="Nunito"/>
                <a:cs typeface="Nunito"/>
                <a:sym typeface="Nunito"/>
              </a:rPr>
              <a:t>Changeable exterior fabric around ball of foot </a:t>
            </a:r>
            <a:endParaRPr b="1" i="0" sz="2800" u="none" cap="none" strike="noStrike">
              <a:solidFill>
                <a:schemeClr val="dk1"/>
              </a:solidFill>
              <a:latin typeface="Nunito"/>
              <a:ea typeface="Nunito"/>
              <a:cs typeface="Nunito"/>
              <a:sym typeface="Nunito"/>
            </a:endParaRPr>
          </a:p>
          <a:p>
            <a:pPr indent="-457200" lvl="0" marL="457200" marR="0" rtl="0" algn="l">
              <a:lnSpc>
                <a:spcPct val="150000"/>
              </a:lnSpc>
              <a:spcBef>
                <a:spcPts val="0"/>
              </a:spcBef>
              <a:spcAft>
                <a:spcPts val="0"/>
              </a:spcAft>
              <a:buClr>
                <a:schemeClr val="dk1"/>
              </a:buClr>
              <a:buSzPts val="2800"/>
              <a:buFont typeface="Noto Sans Symbols"/>
              <a:buChar char="▪"/>
            </a:pPr>
            <a:r>
              <a:rPr b="1" lang="en-US" sz="2800">
                <a:solidFill>
                  <a:schemeClr val="dk1"/>
                </a:solidFill>
                <a:latin typeface="Nunito"/>
                <a:ea typeface="Nunito"/>
                <a:cs typeface="Nunito"/>
                <a:sym typeface="Nunito"/>
              </a:rPr>
              <a:t>Concept selection can begin to take place. </a:t>
            </a:r>
            <a:endParaRPr/>
          </a:p>
        </p:txBody>
      </p:sp>
      <p:sp>
        <p:nvSpPr>
          <p:cNvPr id="322" name="Shape 322"/>
          <p:cNvSpPr txBox="1"/>
          <p:nvPr/>
        </p:nvSpPr>
        <p:spPr>
          <a:xfrm>
            <a:off x="152400" y="6203974"/>
            <a:ext cx="1371600" cy="45442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b="1" lang="en-US" sz="1800">
                <a:solidFill>
                  <a:schemeClr val="dk1"/>
                </a:solidFill>
                <a:latin typeface="Nunito"/>
                <a:ea typeface="Nunito"/>
                <a:cs typeface="Nunito"/>
                <a:sym typeface="Nunito"/>
              </a:rPr>
              <a:t>Dalton</a:t>
            </a:r>
            <a:endParaRPr b="1" sz="1800">
              <a:solidFill>
                <a:schemeClr val="dk1"/>
              </a:solidFill>
              <a:latin typeface="Nunito"/>
              <a:ea typeface="Nunito"/>
              <a:cs typeface="Nunito"/>
              <a:sym typeface="Nuni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6" name="Shape 326"/>
        <p:cNvGrpSpPr/>
        <p:nvPr/>
      </p:nvGrpSpPr>
      <p:grpSpPr>
        <a:xfrm>
          <a:off x="0" y="0"/>
          <a:ext cx="0" cy="0"/>
          <a:chOff x="0" y="0"/>
          <a:chExt cx="0" cy="0"/>
        </a:xfrm>
      </p:grpSpPr>
      <p:sp>
        <p:nvSpPr>
          <p:cNvPr id="327" name="Shape 327"/>
          <p:cNvSpPr txBox="1"/>
          <p:nvPr/>
        </p:nvSpPr>
        <p:spPr>
          <a:xfrm>
            <a:off x="76200" y="152400"/>
            <a:ext cx="274320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Arial Black"/>
                <a:ea typeface="Arial Black"/>
                <a:cs typeface="Arial Black"/>
                <a:sym typeface="Arial Black"/>
              </a:rPr>
              <a:t>References</a:t>
            </a:r>
            <a:endParaRPr sz="3200">
              <a:solidFill>
                <a:schemeClr val="dk1"/>
              </a:solidFill>
              <a:latin typeface="Arial Black"/>
              <a:ea typeface="Arial Black"/>
              <a:cs typeface="Arial Black"/>
              <a:sym typeface="Arial Black"/>
            </a:endParaRPr>
          </a:p>
        </p:txBody>
      </p:sp>
      <p:sp>
        <p:nvSpPr>
          <p:cNvPr id="328" name="Shape 328"/>
          <p:cNvSpPr txBox="1"/>
          <p:nvPr/>
        </p:nvSpPr>
        <p:spPr>
          <a:xfrm>
            <a:off x="76200" y="1066800"/>
            <a:ext cx="8610600" cy="34163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Nunito"/>
                <a:ea typeface="Nunito"/>
                <a:cs typeface="Nunito"/>
                <a:sym typeface="Nunito"/>
              </a:rPr>
              <a:t>[1] Osteoarthritis. (n.d.). Retrieved October 15, 2017, from 	http://www.arthritis.org/about-arthritis/types/osteoarthritis</a:t>
            </a:r>
            <a:endParaRPr/>
          </a:p>
          <a:p>
            <a:pPr indent="0" lvl="0" marL="0" marR="0" rtl="0" algn="l">
              <a:spcBef>
                <a:spcPts val="0"/>
              </a:spcBef>
              <a:spcAft>
                <a:spcPts val="0"/>
              </a:spcAft>
              <a:buNone/>
            </a:pPr>
            <a:r>
              <a:t/>
            </a:r>
            <a:endParaRPr b="1" sz="1800">
              <a:solidFill>
                <a:schemeClr val="dk1"/>
              </a:solidFill>
              <a:latin typeface="Nunito"/>
              <a:ea typeface="Nunito"/>
              <a:cs typeface="Nunito"/>
              <a:sym typeface="Nunito"/>
            </a:endParaRPr>
          </a:p>
          <a:p>
            <a:pPr indent="0" lvl="0" marL="0" marR="0" rtl="0" algn="l">
              <a:spcBef>
                <a:spcPts val="0"/>
              </a:spcBef>
              <a:spcAft>
                <a:spcPts val="0"/>
              </a:spcAft>
              <a:buNone/>
            </a:pPr>
            <a:r>
              <a:rPr b="1" lang="en-US" sz="1800">
                <a:solidFill>
                  <a:schemeClr val="dk1"/>
                </a:solidFill>
                <a:latin typeface="Nunito"/>
                <a:ea typeface="Nunito"/>
                <a:cs typeface="Nunito"/>
                <a:sym typeface="Nunito"/>
              </a:rPr>
              <a:t>[2] The effects of high heeled shoes on female gait: A review. (2014, January 	24). Retrieved October 15, 2017, from 	</a:t>
            </a:r>
            <a:r>
              <a:rPr b="1" lang="en-US" sz="1800" u="sng">
                <a:solidFill>
                  <a:schemeClr val="hlink"/>
                </a:solidFill>
                <a:latin typeface="Nunito"/>
                <a:ea typeface="Nunito"/>
                <a:cs typeface="Nunito"/>
                <a:sym typeface="Nunito"/>
                <a:hlinkClick r:id="rId3"/>
              </a:rPr>
              <a:t>http://www.sciencedirect.com/science/article/pii/S10506411140002</a:t>
            </a:r>
            <a:r>
              <a:rPr b="1" lang="en-US" sz="1800">
                <a:solidFill>
                  <a:schemeClr val="dk1"/>
                </a:solidFill>
                <a:latin typeface="Nunito"/>
                <a:ea typeface="Nunito"/>
                <a:cs typeface="Nunito"/>
                <a:sym typeface="Nunito"/>
              </a:rPr>
              <a:t>	5X?via%3Dihub </a:t>
            </a:r>
            <a:endParaRPr b="1" sz="1800">
              <a:solidFill>
                <a:schemeClr val="dk1"/>
              </a:solidFill>
              <a:latin typeface="Nunito"/>
              <a:ea typeface="Nunito"/>
              <a:cs typeface="Nunito"/>
              <a:sym typeface="Nunito"/>
            </a:endParaRPr>
          </a:p>
          <a:p>
            <a:pPr indent="0" lvl="0" marL="0" marR="0" rtl="0" algn="l">
              <a:spcBef>
                <a:spcPts val="0"/>
              </a:spcBef>
              <a:spcAft>
                <a:spcPts val="0"/>
              </a:spcAft>
              <a:buNone/>
            </a:pPr>
            <a:r>
              <a:t/>
            </a:r>
            <a:endParaRPr b="1" sz="1800">
              <a:solidFill>
                <a:schemeClr val="dk1"/>
              </a:solidFill>
              <a:latin typeface="Nunito"/>
              <a:ea typeface="Nunito"/>
              <a:cs typeface="Nunito"/>
              <a:sym typeface="Nunito"/>
            </a:endParaRPr>
          </a:p>
          <a:p>
            <a:pPr indent="0" lvl="0" marL="0" marR="0" rtl="0" algn="l">
              <a:spcBef>
                <a:spcPts val="0"/>
              </a:spcBef>
              <a:spcAft>
                <a:spcPts val="0"/>
              </a:spcAft>
              <a:buNone/>
            </a:pPr>
            <a:r>
              <a:t/>
            </a:r>
            <a:endParaRPr b="1" sz="1800">
              <a:solidFill>
                <a:schemeClr val="dk1"/>
              </a:solidFill>
              <a:latin typeface="Nunito"/>
              <a:ea typeface="Nunito"/>
              <a:cs typeface="Nunito"/>
              <a:sym typeface="Nunito"/>
            </a:endParaRPr>
          </a:p>
          <a:p>
            <a:pPr indent="0" lvl="0" marL="0" marR="0" rtl="0" algn="l">
              <a:spcBef>
                <a:spcPts val="0"/>
              </a:spcBef>
              <a:spcAft>
                <a:spcPts val="0"/>
              </a:spcAft>
              <a:buNone/>
            </a:pPr>
            <a:r>
              <a:rPr b="1" lang="en-US" sz="1800">
                <a:solidFill>
                  <a:schemeClr val="dk1"/>
                </a:solidFill>
                <a:latin typeface="Nunito"/>
                <a:ea typeface="Nunito"/>
                <a:cs typeface="Nunito"/>
                <a:sym typeface="Nunito"/>
              </a:rPr>
              <a:t>[3] Metatarsalgia. (2016, November 04). Retrieved October 15, 2017, from 	</a:t>
            </a:r>
            <a:r>
              <a:rPr b="1" lang="en-US" sz="1800" u="sng">
                <a:solidFill>
                  <a:schemeClr val="hlink"/>
                </a:solidFill>
                <a:latin typeface="Nunito"/>
                <a:ea typeface="Nunito"/>
                <a:cs typeface="Nunito"/>
                <a:sym typeface="Nunito"/>
                <a:hlinkClick r:id="rId4"/>
              </a:rPr>
              <a:t>http://www.mayoclinic.org/diseases-</a:t>
            </a:r>
            <a:r>
              <a:rPr b="1" lang="en-US" sz="1800">
                <a:solidFill>
                  <a:schemeClr val="dk1"/>
                </a:solidFill>
                <a:latin typeface="Nunito"/>
                <a:ea typeface="Nunito"/>
                <a:cs typeface="Nunito"/>
                <a:sym typeface="Nunito"/>
              </a:rPr>
              <a:t>	conditions/metatarsalgia/symptoms-causes/syc-20354790 </a:t>
            </a:r>
            <a:endParaRPr b="1" sz="1800">
              <a:solidFill>
                <a:schemeClr val="dk1"/>
              </a:solidFill>
              <a:latin typeface="Nunito"/>
              <a:ea typeface="Nunito"/>
              <a:cs typeface="Nunito"/>
              <a:sym typeface="Nuni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2" name="Shape 332"/>
        <p:cNvGrpSpPr/>
        <p:nvPr/>
      </p:nvGrpSpPr>
      <p:grpSpPr>
        <a:xfrm>
          <a:off x="0" y="0"/>
          <a:ext cx="0" cy="0"/>
          <a:chOff x="0" y="0"/>
          <a:chExt cx="0" cy="0"/>
        </a:xfrm>
      </p:grpSpPr>
      <p:sp>
        <p:nvSpPr>
          <p:cNvPr id="333" name="Shape 333"/>
          <p:cNvSpPr txBox="1"/>
          <p:nvPr/>
        </p:nvSpPr>
        <p:spPr>
          <a:xfrm>
            <a:off x="381000" y="3707735"/>
            <a:ext cx="8305800" cy="1209627"/>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en-US" sz="5400">
                <a:solidFill>
                  <a:schemeClr val="dk1"/>
                </a:solidFill>
                <a:latin typeface="Arial Black"/>
                <a:ea typeface="Arial Black"/>
                <a:cs typeface="Arial Black"/>
                <a:sym typeface="Arial Black"/>
              </a:rPr>
              <a:t>Questions?</a:t>
            </a:r>
            <a:endParaRPr/>
          </a:p>
        </p:txBody>
      </p:sp>
      <p:pic>
        <p:nvPicPr>
          <p:cNvPr id="334" name="Shape 334"/>
          <p:cNvPicPr preferRelativeResize="0"/>
          <p:nvPr/>
        </p:nvPicPr>
        <p:blipFill rotWithShape="1">
          <a:blip r:embed="rId3">
            <a:alphaModFix/>
          </a:blip>
          <a:srcRect b="0" l="0" r="0" t="0"/>
          <a:stretch/>
        </p:blipFill>
        <p:spPr>
          <a:xfrm rot="-821352">
            <a:off x="920117" y="1606543"/>
            <a:ext cx="2660650" cy="1655633"/>
          </a:xfrm>
          <a:prstGeom prst="rect">
            <a:avLst/>
          </a:prstGeom>
          <a:noFill/>
          <a:ln cap="sq" cmpd="thickThin" w="228600">
            <a:solidFill>
              <a:srgbClr val="000000"/>
            </a:solidFill>
            <a:prstDash val="solid"/>
            <a:miter lim="800000"/>
            <a:headEnd len="med" w="med" type="none"/>
            <a:tailEnd len="med" w="med" type="none"/>
          </a:ln>
        </p:spPr>
      </p:pic>
      <p:pic>
        <p:nvPicPr>
          <p:cNvPr id="335" name="Shape 335"/>
          <p:cNvPicPr preferRelativeResize="0"/>
          <p:nvPr/>
        </p:nvPicPr>
        <p:blipFill rotWithShape="1">
          <a:blip r:embed="rId4">
            <a:alphaModFix/>
          </a:blip>
          <a:srcRect b="0" l="0" r="0" t="11021"/>
          <a:stretch/>
        </p:blipFill>
        <p:spPr>
          <a:xfrm rot="941441">
            <a:off x="5695724" y="1446603"/>
            <a:ext cx="2384411" cy="1975515"/>
          </a:xfrm>
          <a:prstGeom prst="rect">
            <a:avLst/>
          </a:prstGeom>
          <a:noFill/>
          <a:ln cap="sq" cmpd="thickThin" w="228600">
            <a:solidFill>
              <a:srgbClr val="000000"/>
            </a:solidFill>
            <a:prstDash val="solid"/>
            <a:miter lim="800000"/>
            <a:headEnd len="med" w="med" type="none"/>
            <a:tailEnd len="med" w="med"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Shape 83"/>
          <p:cNvSpPr txBox="1"/>
          <p:nvPr/>
        </p:nvSpPr>
        <p:spPr>
          <a:xfrm>
            <a:off x="76200" y="152400"/>
            <a:ext cx="830580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Arial Black"/>
                <a:ea typeface="Arial Black"/>
                <a:cs typeface="Arial Black"/>
                <a:sym typeface="Arial Black"/>
              </a:rPr>
              <a:t>Introductions – </a:t>
            </a:r>
            <a:r>
              <a:rPr lang="en-US" sz="2400">
                <a:solidFill>
                  <a:schemeClr val="dk1"/>
                </a:solidFill>
                <a:latin typeface="Arial Black"/>
                <a:ea typeface="Arial Black"/>
                <a:cs typeface="Arial Black"/>
                <a:sym typeface="Arial Black"/>
              </a:rPr>
              <a:t>Senior Design Team</a:t>
            </a:r>
            <a:endParaRPr sz="2400">
              <a:solidFill>
                <a:schemeClr val="dk1"/>
              </a:solidFill>
              <a:latin typeface="Arial Black"/>
              <a:ea typeface="Arial Black"/>
              <a:cs typeface="Arial Black"/>
              <a:sym typeface="Arial Black"/>
            </a:endParaRPr>
          </a:p>
        </p:txBody>
      </p:sp>
      <p:pic>
        <p:nvPicPr>
          <p:cNvPr descr="https://lh4.googleusercontent.com/-FpGNGuQZpGi2r0VllpVuIWNV4JBYjIw0u6TpYf_HAgcWFMbR9biOvRZt_x9MMCP8BmGdL9t2puyhxzZRMIsXWKb7pZHn97V2Br04Cu1qyyWHHa8Qst4-RQiE5y23hB9jVKAhB0FIHg" id="84" name="Shape 84"/>
          <p:cNvPicPr preferRelativeResize="0"/>
          <p:nvPr/>
        </p:nvPicPr>
        <p:blipFill rotWithShape="1">
          <a:blip r:embed="rId3">
            <a:alphaModFix/>
          </a:blip>
          <a:srcRect b="0" l="0" r="0" t="0"/>
          <a:stretch/>
        </p:blipFill>
        <p:spPr>
          <a:xfrm>
            <a:off x="152400" y="1295400"/>
            <a:ext cx="1792489" cy="2697163"/>
          </a:xfrm>
          <a:prstGeom prst="rect">
            <a:avLst/>
          </a:prstGeom>
          <a:noFill/>
          <a:ln cap="sq" cmpd="sng" w="38100">
            <a:solidFill>
              <a:srgbClr val="000000"/>
            </a:solidFill>
            <a:prstDash val="solid"/>
            <a:miter lim="800000"/>
            <a:headEnd len="med" w="med" type="none"/>
            <a:tailEnd len="med" w="med" type="none"/>
          </a:ln>
          <a:effectLst>
            <a:outerShdw blurRad="50800" rotWithShape="0" algn="tl" dir="2700000" dist="38100">
              <a:srgbClr val="000000">
                <a:alpha val="42745"/>
              </a:srgbClr>
            </a:outerShdw>
          </a:effectLst>
        </p:spPr>
      </p:pic>
      <p:pic>
        <p:nvPicPr>
          <p:cNvPr descr="https://lh4.googleusercontent.com/CSVbaTNaJsiPNdGkSvj5M_TWqo7_zt9ZH2nL5GiLkmuBm6w5fQX5p457352K5IL2RsPGakcknbV0LdeIe0p9scqXlUO4BJdgCcpPOodLzsxXYQkc1NzyMjdXfBDsT8-oJMzHVQ9ayYI" id="85" name="Shape 85"/>
          <p:cNvPicPr preferRelativeResize="0"/>
          <p:nvPr/>
        </p:nvPicPr>
        <p:blipFill rotWithShape="1">
          <a:blip r:embed="rId4">
            <a:alphaModFix/>
          </a:blip>
          <a:srcRect b="-412" l="19760" r="11673" t="10526"/>
          <a:stretch/>
        </p:blipFill>
        <p:spPr>
          <a:xfrm>
            <a:off x="2420099" y="1295400"/>
            <a:ext cx="1792489" cy="2697163"/>
          </a:xfrm>
          <a:prstGeom prst="rect">
            <a:avLst/>
          </a:prstGeom>
          <a:noFill/>
          <a:ln cap="sq" cmpd="sng" w="38100">
            <a:solidFill>
              <a:srgbClr val="000000"/>
            </a:solidFill>
            <a:prstDash val="solid"/>
            <a:miter lim="800000"/>
            <a:headEnd len="med" w="med" type="none"/>
            <a:tailEnd len="med" w="med" type="none"/>
          </a:ln>
          <a:effectLst>
            <a:outerShdw blurRad="50800" rotWithShape="0" algn="tl" dir="2700000" dist="38100">
              <a:srgbClr val="000000">
                <a:alpha val="42745"/>
              </a:srgbClr>
            </a:outerShdw>
          </a:effectLst>
        </p:spPr>
      </p:pic>
      <p:pic>
        <p:nvPicPr>
          <p:cNvPr descr="IMG-20171011-WA0002.jpg" id="86" name="Shape 86"/>
          <p:cNvPicPr preferRelativeResize="0"/>
          <p:nvPr/>
        </p:nvPicPr>
        <p:blipFill rotWithShape="1">
          <a:blip r:embed="rId5">
            <a:alphaModFix/>
          </a:blip>
          <a:srcRect b="4050" l="16282" r="0" t="2634"/>
          <a:stretch/>
        </p:blipFill>
        <p:spPr>
          <a:xfrm>
            <a:off x="4780643" y="1295400"/>
            <a:ext cx="1792489" cy="2697164"/>
          </a:xfrm>
          <a:prstGeom prst="rect">
            <a:avLst/>
          </a:prstGeom>
          <a:noFill/>
          <a:ln cap="sq" cmpd="sng" w="38100">
            <a:solidFill>
              <a:srgbClr val="000000"/>
            </a:solidFill>
            <a:prstDash val="solid"/>
            <a:miter lim="800000"/>
            <a:headEnd len="med" w="med" type="none"/>
            <a:tailEnd len="med" w="med" type="none"/>
          </a:ln>
          <a:effectLst>
            <a:outerShdw blurRad="50800" rotWithShape="0" algn="tl" dir="2700000" dist="38100">
              <a:srgbClr val="000000">
                <a:alpha val="42745"/>
              </a:srgbClr>
            </a:outerShdw>
          </a:effectLst>
        </p:spPr>
      </p:pic>
      <p:pic>
        <p:nvPicPr>
          <p:cNvPr descr="https://lh4.googleusercontent.com/-ys5DZikETI2Abx9wWS5x6DbzjgoWmtpNRlZDATxIUTp9KvW7lgd7gPeIwycgFCuwYxwGCXrTKgzzScc7GRqAjYoXZbTukw-mCklBGPWQJCvHLIYgyfi9hjG-pidyrcGLTM4qywCKfw" id="87" name="Shape 87"/>
          <p:cNvPicPr preferRelativeResize="0"/>
          <p:nvPr/>
        </p:nvPicPr>
        <p:blipFill rotWithShape="1">
          <a:blip r:embed="rId6">
            <a:alphaModFix/>
          </a:blip>
          <a:srcRect b="0" l="0" r="0" t="0"/>
          <a:stretch/>
        </p:blipFill>
        <p:spPr>
          <a:xfrm>
            <a:off x="6985026" y="1295400"/>
            <a:ext cx="1792488" cy="2697163"/>
          </a:xfrm>
          <a:prstGeom prst="rect">
            <a:avLst/>
          </a:prstGeom>
          <a:noFill/>
          <a:ln cap="sq" cmpd="sng" w="38100">
            <a:solidFill>
              <a:srgbClr val="000000"/>
            </a:solidFill>
            <a:prstDash val="solid"/>
            <a:miter lim="800000"/>
            <a:headEnd len="med" w="med" type="none"/>
            <a:tailEnd len="med" w="med" type="none"/>
          </a:ln>
          <a:effectLst>
            <a:outerShdw blurRad="50800" rotWithShape="0" algn="tl" dir="2700000" dist="38100">
              <a:srgbClr val="000000">
                <a:alpha val="42745"/>
              </a:srgbClr>
            </a:outerShdw>
          </a:effectLst>
        </p:spPr>
      </p:pic>
      <p:sp>
        <p:nvSpPr>
          <p:cNvPr id="88" name="Shape 88"/>
          <p:cNvSpPr txBox="1"/>
          <p:nvPr/>
        </p:nvSpPr>
        <p:spPr>
          <a:xfrm>
            <a:off x="149352" y="4114800"/>
            <a:ext cx="1795537" cy="86177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600">
                <a:solidFill>
                  <a:schemeClr val="dk1"/>
                </a:solidFill>
                <a:latin typeface="Nunito"/>
                <a:ea typeface="Nunito"/>
                <a:cs typeface="Nunito"/>
                <a:sym typeface="Nunito"/>
              </a:rPr>
              <a:t>Team Leader</a:t>
            </a:r>
            <a:endParaRPr/>
          </a:p>
          <a:p>
            <a:pPr indent="0" lvl="0" marL="0" marR="0" rtl="0" algn="ctr">
              <a:spcBef>
                <a:spcPts val="0"/>
              </a:spcBef>
              <a:spcAft>
                <a:spcPts val="0"/>
              </a:spcAft>
              <a:buNone/>
            </a:pPr>
            <a:r>
              <a:rPr b="1" lang="en-US" sz="1600">
                <a:solidFill>
                  <a:schemeClr val="dk1"/>
                </a:solidFill>
                <a:latin typeface="Nunito"/>
                <a:ea typeface="Nunito"/>
                <a:cs typeface="Nunito"/>
                <a:sym typeface="Nunito"/>
              </a:rPr>
              <a:t>Kali J. Nelson</a:t>
            </a:r>
            <a:endParaRPr/>
          </a:p>
          <a:p>
            <a:pPr indent="0" lvl="0" marL="0" marR="0" rtl="0" algn="ctr">
              <a:spcBef>
                <a:spcPts val="0"/>
              </a:spcBef>
              <a:spcAft>
                <a:spcPts val="0"/>
              </a:spcAft>
              <a:buNone/>
            </a:pPr>
            <a:r>
              <a:rPr b="1" lang="en-US" sz="1600">
                <a:solidFill>
                  <a:schemeClr val="dk1"/>
                </a:solidFill>
                <a:latin typeface="Nunito"/>
                <a:ea typeface="Nunito"/>
                <a:cs typeface="Nunito"/>
                <a:sym typeface="Nunito"/>
              </a:rPr>
              <a:t>ME Student</a:t>
            </a:r>
            <a:endParaRPr b="1" sz="1600">
              <a:solidFill>
                <a:schemeClr val="dk1"/>
              </a:solidFill>
              <a:latin typeface="Nunito"/>
              <a:ea typeface="Nunito"/>
              <a:cs typeface="Nunito"/>
              <a:sym typeface="Nunito"/>
            </a:endParaRPr>
          </a:p>
        </p:txBody>
      </p:sp>
      <p:sp>
        <p:nvSpPr>
          <p:cNvPr id="89" name="Shape 89"/>
          <p:cNvSpPr txBox="1"/>
          <p:nvPr/>
        </p:nvSpPr>
        <p:spPr>
          <a:xfrm>
            <a:off x="4538086" y="4114800"/>
            <a:ext cx="2277602" cy="86177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600">
                <a:solidFill>
                  <a:schemeClr val="dk1"/>
                </a:solidFill>
                <a:latin typeface="Nunito"/>
                <a:ea typeface="Nunito"/>
                <a:cs typeface="Nunito"/>
                <a:sym typeface="Nunito"/>
              </a:rPr>
              <a:t>Financial Advisor</a:t>
            </a:r>
            <a:endParaRPr b="1" sz="1600">
              <a:solidFill>
                <a:schemeClr val="dk1"/>
              </a:solidFill>
              <a:latin typeface="Nunito"/>
              <a:ea typeface="Nunito"/>
              <a:cs typeface="Nunito"/>
              <a:sym typeface="Nunito"/>
            </a:endParaRPr>
          </a:p>
          <a:p>
            <a:pPr indent="0" lvl="0" marL="0" marR="0" rtl="0" algn="ctr">
              <a:spcBef>
                <a:spcPts val="0"/>
              </a:spcBef>
              <a:spcAft>
                <a:spcPts val="0"/>
              </a:spcAft>
              <a:buNone/>
            </a:pPr>
            <a:r>
              <a:rPr b="1" lang="en-US" sz="1600">
                <a:solidFill>
                  <a:schemeClr val="dk1"/>
                </a:solidFill>
                <a:latin typeface="Nunito"/>
                <a:ea typeface="Nunito"/>
                <a:cs typeface="Nunito"/>
                <a:sym typeface="Nunito"/>
              </a:rPr>
              <a:t>Olapido A. Jegede</a:t>
            </a:r>
            <a:endParaRPr/>
          </a:p>
          <a:p>
            <a:pPr indent="0" lvl="0" marL="0" marR="0" rtl="0" algn="ctr">
              <a:spcBef>
                <a:spcPts val="0"/>
              </a:spcBef>
              <a:spcAft>
                <a:spcPts val="0"/>
              </a:spcAft>
              <a:buNone/>
            </a:pPr>
            <a:r>
              <a:rPr b="1" lang="en-US" sz="1600">
                <a:solidFill>
                  <a:schemeClr val="dk1"/>
                </a:solidFill>
                <a:latin typeface="Nunito"/>
                <a:ea typeface="Nunito"/>
                <a:cs typeface="Nunito"/>
                <a:sym typeface="Nunito"/>
              </a:rPr>
              <a:t>ME Student</a:t>
            </a:r>
            <a:endParaRPr b="1" sz="1600">
              <a:solidFill>
                <a:schemeClr val="dk1"/>
              </a:solidFill>
              <a:latin typeface="Nunito"/>
              <a:ea typeface="Nunito"/>
              <a:cs typeface="Nunito"/>
              <a:sym typeface="Nunito"/>
            </a:endParaRPr>
          </a:p>
        </p:txBody>
      </p:sp>
      <p:sp>
        <p:nvSpPr>
          <p:cNvPr id="90" name="Shape 90"/>
          <p:cNvSpPr txBox="1"/>
          <p:nvPr/>
        </p:nvSpPr>
        <p:spPr>
          <a:xfrm>
            <a:off x="2330288" y="4114800"/>
            <a:ext cx="1972110" cy="86177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600">
                <a:solidFill>
                  <a:schemeClr val="dk1"/>
                </a:solidFill>
                <a:latin typeface="Nunito"/>
                <a:ea typeface="Nunito"/>
                <a:cs typeface="Nunito"/>
                <a:sym typeface="Nunito"/>
              </a:rPr>
              <a:t>Lead ME</a:t>
            </a:r>
            <a:endParaRPr b="1" sz="1600">
              <a:solidFill>
                <a:schemeClr val="dk1"/>
              </a:solidFill>
              <a:latin typeface="Nunito"/>
              <a:ea typeface="Nunito"/>
              <a:cs typeface="Nunito"/>
              <a:sym typeface="Nunito"/>
            </a:endParaRPr>
          </a:p>
          <a:p>
            <a:pPr indent="0" lvl="0" marL="0" marR="0" rtl="0" algn="ctr">
              <a:spcBef>
                <a:spcPts val="0"/>
              </a:spcBef>
              <a:spcAft>
                <a:spcPts val="0"/>
              </a:spcAft>
              <a:buNone/>
            </a:pPr>
            <a:r>
              <a:rPr b="1" lang="en-US" sz="1600">
                <a:solidFill>
                  <a:schemeClr val="dk1"/>
                </a:solidFill>
                <a:latin typeface="Nunito"/>
                <a:ea typeface="Nunito"/>
                <a:cs typeface="Nunito"/>
                <a:sym typeface="Nunito"/>
              </a:rPr>
              <a:t>Dalton C. Brown</a:t>
            </a:r>
            <a:endParaRPr/>
          </a:p>
          <a:p>
            <a:pPr indent="0" lvl="0" marL="0" marR="0" rtl="0" algn="ctr">
              <a:spcBef>
                <a:spcPts val="0"/>
              </a:spcBef>
              <a:spcAft>
                <a:spcPts val="0"/>
              </a:spcAft>
              <a:buNone/>
            </a:pPr>
            <a:r>
              <a:rPr b="1" lang="en-US" sz="1600">
                <a:solidFill>
                  <a:schemeClr val="dk1"/>
                </a:solidFill>
                <a:latin typeface="Nunito"/>
                <a:ea typeface="Nunito"/>
                <a:cs typeface="Nunito"/>
                <a:sym typeface="Nunito"/>
              </a:rPr>
              <a:t>ME Student</a:t>
            </a:r>
            <a:endParaRPr b="1" sz="1600">
              <a:solidFill>
                <a:schemeClr val="dk1"/>
              </a:solidFill>
              <a:latin typeface="Nunito"/>
              <a:ea typeface="Nunito"/>
              <a:cs typeface="Nunito"/>
              <a:sym typeface="Nunito"/>
            </a:endParaRPr>
          </a:p>
        </p:txBody>
      </p:sp>
      <p:sp>
        <p:nvSpPr>
          <p:cNvPr id="91" name="Shape 91"/>
          <p:cNvSpPr txBox="1"/>
          <p:nvPr/>
        </p:nvSpPr>
        <p:spPr>
          <a:xfrm>
            <a:off x="6923317" y="4114800"/>
            <a:ext cx="2267855" cy="107721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600">
                <a:solidFill>
                  <a:schemeClr val="dk1"/>
                </a:solidFill>
                <a:latin typeface="Nunito"/>
                <a:ea typeface="Nunito"/>
                <a:cs typeface="Nunito"/>
                <a:sym typeface="Nunito"/>
              </a:rPr>
              <a:t>Publications Director</a:t>
            </a:r>
            <a:endParaRPr b="1" sz="1600">
              <a:solidFill>
                <a:schemeClr val="dk1"/>
              </a:solidFill>
              <a:latin typeface="Nunito"/>
              <a:ea typeface="Nunito"/>
              <a:cs typeface="Nunito"/>
              <a:sym typeface="Nunito"/>
            </a:endParaRPr>
          </a:p>
          <a:p>
            <a:pPr indent="0" lvl="0" marL="0" marR="0" rtl="0" algn="ctr">
              <a:spcBef>
                <a:spcPts val="0"/>
              </a:spcBef>
              <a:spcAft>
                <a:spcPts val="0"/>
              </a:spcAft>
              <a:buNone/>
            </a:pPr>
            <a:r>
              <a:rPr b="1" lang="en-US" sz="1600">
                <a:solidFill>
                  <a:schemeClr val="dk1"/>
                </a:solidFill>
                <a:latin typeface="Nunito"/>
                <a:ea typeface="Nunito"/>
                <a:cs typeface="Nunito"/>
                <a:sym typeface="Nunito"/>
              </a:rPr>
              <a:t>Zachariah D. </a:t>
            </a:r>
            <a:endParaRPr b="1" sz="1600">
              <a:solidFill>
                <a:schemeClr val="dk1"/>
              </a:solidFill>
              <a:latin typeface="Nunito"/>
              <a:ea typeface="Nunito"/>
              <a:cs typeface="Nunito"/>
              <a:sym typeface="Nunito"/>
            </a:endParaRPr>
          </a:p>
          <a:p>
            <a:pPr indent="0" lvl="0" marL="0" marR="0" rtl="0" algn="ctr">
              <a:spcBef>
                <a:spcPts val="0"/>
              </a:spcBef>
              <a:spcAft>
                <a:spcPts val="0"/>
              </a:spcAft>
              <a:buNone/>
            </a:pPr>
            <a:r>
              <a:rPr b="1" lang="en-US" sz="1600">
                <a:solidFill>
                  <a:schemeClr val="dk1"/>
                </a:solidFill>
                <a:latin typeface="Nunito"/>
                <a:ea typeface="Nunito"/>
                <a:cs typeface="Nunito"/>
                <a:sym typeface="Nunito"/>
              </a:rPr>
              <a:t>Pramschufer</a:t>
            </a:r>
            <a:endParaRPr b="1" sz="1600">
              <a:solidFill>
                <a:schemeClr val="dk1"/>
              </a:solidFill>
              <a:latin typeface="Nunito"/>
              <a:ea typeface="Nunito"/>
              <a:cs typeface="Nunito"/>
              <a:sym typeface="Nunito"/>
            </a:endParaRPr>
          </a:p>
          <a:p>
            <a:pPr indent="0" lvl="0" marL="0" marR="0" rtl="0" algn="ctr">
              <a:spcBef>
                <a:spcPts val="0"/>
              </a:spcBef>
              <a:spcAft>
                <a:spcPts val="0"/>
              </a:spcAft>
              <a:buNone/>
            </a:pPr>
            <a:r>
              <a:rPr b="1" lang="en-US" sz="1600">
                <a:solidFill>
                  <a:schemeClr val="dk1"/>
                </a:solidFill>
                <a:latin typeface="Nunito"/>
                <a:ea typeface="Nunito"/>
                <a:cs typeface="Nunito"/>
                <a:sym typeface="Nunito"/>
              </a:rPr>
              <a:t>ME Student</a:t>
            </a:r>
            <a:endParaRPr b="1" sz="1600">
              <a:solidFill>
                <a:schemeClr val="dk1"/>
              </a:solidFill>
              <a:latin typeface="Nunito"/>
              <a:ea typeface="Nunito"/>
              <a:cs typeface="Nunito"/>
              <a:sym typeface="Nunito"/>
            </a:endParaRPr>
          </a:p>
        </p:txBody>
      </p:sp>
      <p:sp>
        <p:nvSpPr>
          <p:cNvPr id="92" name="Shape 92"/>
          <p:cNvSpPr txBox="1"/>
          <p:nvPr/>
        </p:nvSpPr>
        <p:spPr>
          <a:xfrm>
            <a:off x="152400" y="6203974"/>
            <a:ext cx="1371600" cy="50783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b="1" lang="en-US" sz="1800">
                <a:solidFill>
                  <a:schemeClr val="dk1"/>
                </a:solidFill>
                <a:latin typeface="Nunito"/>
                <a:ea typeface="Nunito"/>
                <a:cs typeface="Nunito"/>
                <a:sym typeface="Nunito"/>
              </a:rPr>
              <a:t>Olapido</a:t>
            </a:r>
            <a:endParaRPr b="1" sz="1800">
              <a:solidFill>
                <a:schemeClr val="dk1"/>
              </a:solidFill>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Shape 97"/>
          <p:cNvSpPr txBox="1"/>
          <p:nvPr/>
        </p:nvSpPr>
        <p:spPr>
          <a:xfrm>
            <a:off x="76200" y="152400"/>
            <a:ext cx="579120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Arial Black"/>
                <a:ea typeface="Arial Black"/>
                <a:cs typeface="Arial Black"/>
                <a:sym typeface="Arial Black"/>
              </a:rPr>
              <a:t>Project Summary</a:t>
            </a:r>
            <a:endParaRPr sz="3200">
              <a:solidFill>
                <a:schemeClr val="dk1"/>
              </a:solidFill>
              <a:latin typeface="Arial Black"/>
              <a:ea typeface="Arial Black"/>
              <a:cs typeface="Arial Black"/>
              <a:sym typeface="Arial Black"/>
            </a:endParaRPr>
          </a:p>
        </p:txBody>
      </p:sp>
      <p:sp>
        <p:nvSpPr>
          <p:cNvPr id="98" name="Shape 98"/>
          <p:cNvSpPr txBox="1"/>
          <p:nvPr/>
        </p:nvSpPr>
        <p:spPr>
          <a:xfrm>
            <a:off x="381000" y="914400"/>
            <a:ext cx="8382000" cy="5262979"/>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b="1" lang="en-US" sz="2800">
                <a:solidFill>
                  <a:schemeClr val="dk1"/>
                </a:solidFill>
                <a:latin typeface="Nunito"/>
                <a:ea typeface="Nunito"/>
                <a:cs typeface="Nunito"/>
                <a:sym typeface="Nunito"/>
              </a:rPr>
              <a:t>The team is tasked with designing convertible shoe that can transition between a flat state and a high heel state.</a:t>
            </a:r>
            <a:endParaRPr/>
          </a:p>
          <a:p>
            <a:pPr indent="0" lvl="0" marL="0" marR="0" rtl="0" algn="ctr">
              <a:lnSpc>
                <a:spcPct val="150000"/>
              </a:lnSpc>
              <a:spcBef>
                <a:spcPts val="0"/>
              </a:spcBef>
              <a:spcAft>
                <a:spcPts val="0"/>
              </a:spcAft>
              <a:buNone/>
            </a:pPr>
            <a:r>
              <a:rPr b="1" lang="en-US" sz="2800">
                <a:solidFill>
                  <a:schemeClr val="dk1"/>
                </a:solidFill>
                <a:latin typeface="Nunito"/>
                <a:ea typeface="Nunito"/>
                <a:cs typeface="Nunito"/>
                <a:sym typeface="Nunito"/>
              </a:rPr>
              <a:t> </a:t>
            </a:r>
            <a:endParaRPr/>
          </a:p>
          <a:p>
            <a:pPr indent="0" lvl="0" marL="0" marR="0" rtl="0" algn="ctr">
              <a:lnSpc>
                <a:spcPct val="150000"/>
              </a:lnSpc>
              <a:spcBef>
                <a:spcPts val="0"/>
              </a:spcBef>
              <a:spcAft>
                <a:spcPts val="0"/>
              </a:spcAft>
              <a:buNone/>
            </a:pPr>
            <a:r>
              <a:t/>
            </a:r>
            <a:endParaRPr b="1" sz="2800">
              <a:solidFill>
                <a:schemeClr val="dk1"/>
              </a:solidFill>
              <a:latin typeface="Nunito"/>
              <a:ea typeface="Nunito"/>
              <a:cs typeface="Nunito"/>
              <a:sym typeface="Nunito"/>
            </a:endParaRPr>
          </a:p>
          <a:p>
            <a:pPr indent="0" lvl="0" marL="0" marR="0" rtl="0" algn="ctr">
              <a:lnSpc>
                <a:spcPct val="150000"/>
              </a:lnSpc>
              <a:spcBef>
                <a:spcPts val="0"/>
              </a:spcBef>
              <a:spcAft>
                <a:spcPts val="0"/>
              </a:spcAft>
              <a:buNone/>
            </a:pPr>
            <a:r>
              <a:t/>
            </a:r>
            <a:endParaRPr b="1" sz="2800">
              <a:solidFill>
                <a:schemeClr val="dk1"/>
              </a:solidFill>
              <a:latin typeface="Nunito"/>
              <a:ea typeface="Nunito"/>
              <a:cs typeface="Nunito"/>
              <a:sym typeface="Nunito"/>
            </a:endParaRPr>
          </a:p>
          <a:p>
            <a:pPr indent="0" lvl="0" marL="0" marR="0" rtl="0" algn="ctr">
              <a:lnSpc>
                <a:spcPct val="150000"/>
              </a:lnSpc>
              <a:spcBef>
                <a:spcPts val="0"/>
              </a:spcBef>
              <a:spcAft>
                <a:spcPts val="0"/>
              </a:spcAft>
              <a:buNone/>
            </a:pPr>
            <a:r>
              <a:rPr b="1" lang="en-US" sz="2800">
                <a:solidFill>
                  <a:schemeClr val="dk1"/>
                </a:solidFill>
                <a:latin typeface="Nunito"/>
                <a:ea typeface="Nunito"/>
                <a:cs typeface="Nunito"/>
                <a:sym typeface="Nunito"/>
              </a:rPr>
              <a:t>The convertible shoe will be fashionable, comfortable, and inexpensive.</a:t>
            </a:r>
            <a:endParaRPr b="1" sz="1800">
              <a:solidFill>
                <a:schemeClr val="dk1"/>
              </a:solidFill>
              <a:latin typeface="Nunito"/>
              <a:ea typeface="Nunito"/>
              <a:cs typeface="Nunito"/>
              <a:sym typeface="Nunito"/>
            </a:endParaRPr>
          </a:p>
        </p:txBody>
      </p:sp>
      <p:pic>
        <p:nvPicPr>
          <p:cNvPr id="99" name="Shape 99"/>
          <p:cNvPicPr preferRelativeResize="0"/>
          <p:nvPr/>
        </p:nvPicPr>
        <p:blipFill rotWithShape="1">
          <a:blip r:embed="rId3">
            <a:alphaModFix/>
          </a:blip>
          <a:srcRect b="0" l="0" r="0" t="0"/>
          <a:stretch/>
        </p:blipFill>
        <p:spPr>
          <a:xfrm>
            <a:off x="609600" y="3048000"/>
            <a:ext cx="2571567" cy="1600199"/>
          </a:xfrm>
          <a:prstGeom prst="rect">
            <a:avLst/>
          </a:prstGeom>
          <a:noFill/>
          <a:ln cap="sq" cmpd="thickThin" w="228600">
            <a:solidFill>
              <a:srgbClr val="000000"/>
            </a:solidFill>
            <a:prstDash val="solid"/>
            <a:miter lim="800000"/>
            <a:headEnd len="med" w="med" type="none"/>
            <a:tailEnd len="med" w="med" type="none"/>
          </a:ln>
        </p:spPr>
      </p:pic>
      <p:pic>
        <p:nvPicPr>
          <p:cNvPr id="100" name="Shape 100"/>
          <p:cNvPicPr preferRelativeResize="0"/>
          <p:nvPr/>
        </p:nvPicPr>
        <p:blipFill rotWithShape="1">
          <a:blip r:embed="rId4">
            <a:alphaModFix/>
          </a:blip>
          <a:srcRect b="0" l="0" r="0" t="11021"/>
          <a:stretch/>
        </p:blipFill>
        <p:spPr>
          <a:xfrm>
            <a:off x="5858256" y="3048000"/>
            <a:ext cx="2571567" cy="1603247"/>
          </a:xfrm>
          <a:prstGeom prst="rect">
            <a:avLst/>
          </a:prstGeom>
          <a:noFill/>
          <a:ln cap="sq" cmpd="thickThin" w="228600">
            <a:solidFill>
              <a:srgbClr val="000000"/>
            </a:solidFill>
            <a:prstDash val="solid"/>
            <a:miter lim="800000"/>
            <a:headEnd len="med" w="med" type="none"/>
            <a:tailEnd len="med" w="med" type="none"/>
          </a:ln>
        </p:spPr>
      </p:pic>
      <p:sp>
        <p:nvSpPr>
          <p:cNvPr id="101" name="Shape 101"/>
          <p:cNvSpPr/>
          <p:nvPr/>
        </p:nvSpPr>
        <p:spPr>
          <a:xfrm>
            <a:off x="3505199" y="3429000"/>
            <a:ext cx="2022927" cy="952499"/>
          </a:xfrm>
          <a:prstGeom prst="leftRightArrow">
            <a:avLst>
              <a:gd fmla="val 50000" name="adj1"/>
              <a:gd fmla="val 50000" name="adj2"/>
            </a:avLst>
          </a:prstGeom>
          <a:gradFill>
            <a:gsLst>
              <a:gs pos="0">
                <a:srgbClr val="00B0F0">
                  <a:alpha val="29803"/>
                </a:srgbClr>
              </a:gs>
              <a:gs pos="100000">
                <a:srgbClr val="FD970F">
                  <a:alpha val="29803"/>
                </a:srgbClr>
              </a:gs>
            </a:gsLst>
            <a:lin ang="0" scaled="0"/>
          </a:gradFill>
          <a:ln cap="flat" cmpd="sng" w="76200">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 name="Shape 102"/>
          <p:cNvSpPr txBox="1"/>
          <p:nvPr/>
        </p:nvSpPr>
        <p:spPr>
          <a:xfrm>
            <a:off x="152400" y="6203974"/>
            <a:ext cx="1371600" cy="50783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b="1" lang="en-US" sz="1800">
                <a:solidFill>
                  <a:schemeClr val="dk1"/>
                </a:solidFill>
                <a:latin typeface="Nunito"/>
                <a:ea typeface="Nunito"/>
                <a:cs typeface="Nunito"/>
                <a:sym typeface="Nunito"/>
              </a:rPr>
              <a:t>Olapido</a:t>
            </a:r>
            <a:endParaRPr b="1" sz="1800">
              <a:solidFill>
                <a:schemeClr val="dk1"/>
              </a:solidFill>
              <a:latin typeface="Nunito"/>
              <a:ea typeface="Nunito"/>
              <a:cs typeface="Nunito"/>
              <a:sym typeface="Nuni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Shape 108"/>
          <p:cNvSpPr txBox="1"/>
          <p:nvPr/>
        </p:nvSpPr>
        <p:spPr>
          <a:xfrm>
            <a:off x="76200" y="152400"/>
            <a:ext cx="906780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Arial Black"/>
                <a:ea typeface="Arial Black"/>
                <a:cs typeface="Arial Black"/>
                <a:sym typeface="Arial Black"/>
              </a:rPr>
              <a:t>Project Summary – </a:t>
            </a:r>
            <a:r>
              <a:rPr lang="en-US" sz="2400">
                <a:solidFill>
                  <a:schemeClr val="dk1"/>
                </a:solidFill>
                <a:latin typeface="Arial Black"/>
                <a:ea typeface="Arial Black"/>
                <a:cs typeface="Arial Black"/>
                <a:sym typeface="Arial Black"/>
              </a:rPr>
              <a:t>InNOLEvation Challenge</a:t>
            </a:r>
            <a:endParaRPr sz="2400">
              <a:solidFill>
                <a:schemeClr val="dk1"/>
              </a:solidFill>
              <a:latin typeface="Arial Black"/>
              <a:ea typeface="Arial Black"/>
              <a:cs typeface="Arial Black"/>
              <a:sym typeface="Arial Black"/>
            </a:endParaRPr>
          </a:p>
        </p:txBody>
      </p:sp>
      <p:pic>
        <p:nvPicPr>
          <p:cNvPr descr="https://lh4.googleusercontent.com/c50i0KUM1ZqAhGNLQGoV7mk48wB8Xo6CvJLqGdOuk8oKa-rM2B3ug0ZpPIau0k-mttZs841StLyRbWAGwst5RsKZCwSUWCy6Dnf6EXW6HO_MzXuC3SFx6HxsX8Y0TBXs30CfwRT3Nt4" id="109" name="Shape 109"/>
          <p:cNvPicPr preferRelativeResize="0"/>
          <p:nvPr/>
        </p:nvPicPr>
        <p:blipFill rotWithShape="1">
          <a:blip r:embed="rId3">
            <a:alphaModFix/>
          </a:blip>
          <a:srcRect b="0" l="0" r="0" t="0"/>
          <a:stretch/>
        </p:blipFill>
        <p:spPr>
          <a:xfrm>
            <a:off x="2133600" y="914400"/>
            <a:ext cx="4972050" cy="1216240"/>
          </a:xfrm>
          <a:prstGeom prst="rect">
            <a:avLst/>
          </a:prstGeom>
          <a:noFill/>
          <a:ln>
            <a:noFill/>
          </a:ln>
        </p:spPr>
      </p:pic>
      <p:graphicFrame>
        <p:nvGraphicFramePr>
          <p:cNvPr id="110" name="Shape 110"/>
          <p:cNvGraphicFramePr/>
          <p:nvPr/>
        </p:nvGraphicFramePr>
        <p:xfrm>
          <a:off x="90487" y="2130640"/>
          <a:ext cx="3000000" cy="3000000"/>
        </p:xfrm>
        <a:graphic>
          <a:graphicData uri="http://schemas.openxmlformats.org/drawingml/2006/table">
            <a:tbl>
              <a:tblPr>
                <a:noFill/>
                <a:tableStyleId>{86BA3893-93CC-4976-A32B-3A5EBB404ED4}</a:tableStyleId>
              </a:tblPr>
              <a:tblGrid>
                <a:gridCol w="3525150"/>
                <a:gridCol w="2766575"/>
                <a:gridCol w="2766575"/>
              </a:tblGrid>
              <a:tr h="270775">
                <a:tc>
                  <a:txBody>
                    <a:bodyPr>
                      <a:noAutofit/>
                    </a:bodyPr>
                    <a:lstStyle/>
                    <a:p>
                      <a:pPr indent="0" lvl="0" marL="0" marR="0" rtl="0" algn="l">
                        <a:spcBef>
                          <a:spcPts val="0"/>
                        </a:spcBef>
                        <a:spcAft>
                          <a:spcPts val="0"/>
                        </a:spcAft>
                        <a:buNone/>
                      </a:pPr>
                      <a:r>
                        <a:rPr b="1" i="0" lang="en-US" sz="2000" u="none" cap="none" strike="noStrike">
                          <a:solidFill>
                            <a:schemeClr val="lt1"/>
                          </a:solidFill>
                          <a:latin typeface="Arial"/>
                          <a:ea typeface="Arial"/>
                          <a:cs typeface="Arial"/>
                          <a:sym typeface="Arial"/>
                        </a:rPr>
                        <a:t>Event</a:t>
                      </a:r>
                      <a:endParaRPr sz="2800" u="none" cap="none" strike="noStrike">
                        <a:solidFill>
                          <a:schemeClr val="lt1"/>
                        </a:solidFill>
                      </a:endParaRPr>
                    </a:p>
                  </a:txBody>
                  <a:tcPr marT="95250" marB="95250" marR="95250" marL="95250">
                    <a:solidFill>
                      <a:schemeClr val="accent4"/>
                    </a:solidFill>
                  </a:tcPr>
                </a:tc>
                <a:tc>
                  <a:txBody>
                    <a:bodyPr>
                      <a:noAutofit/>
                    </a:bodyPr>
                    <a:lstStyle/>
                    <a:p>
                      <a:pPr indent="0" lvl="0" marL="0" marR="0" rtl="0" algn="l">
                        <a:spcBef>
                          <a:spcPts val="0"/>
                        </a:spcBef>
                        <a:spcAft>
                          <a:spcPts val="0"/>
                        </a:spcAft>
                        <a:buNone/>
                      </a:pPr>
                      <a:r>
                        <a:rPr b="1" i="0" lang="en-US" sz="2000" u="none" cap="none" strike="noStrike">
                          <a:solidFill>
                            <a:schemeClr val="lt1"/>
                          </a:solidFill>
                          <a:latin typeface="Arial"/>
                          <a:ea typeface="Arial"/>
                          <a:cs typeface="Arial"/>
                          <a:sym typeface="Arial"/>
                        </a:rPr>
                        <a:t>Date</a:t>
                      </a:r>
                      <a:endParaRPr sz="2800" u="none" cap="none" strike="noStrike">
                        <a:solidFill>
                          <a:schemeClr val="lt1"/>
                        </a:solidFill>
                      </a:endParaRPr>
                    </a:p>
                  </a:txBody>
                  <a:tcPr marT="95250" marB="95250" marR="95250" marL="95250">
                    <a:solidFill>
                      <a:schemeClr val="accent4"/>
                    </a:solidFill>
                  </a:tcPr>
                </a:tc>
                <a:tc>
                  <a:txBody>
                    <a:bodyPr>
                      <a:noAutofit/>
                    </a:bodyPr>
                    <a:lstStyle/>
                    <a:p>
                      <a:pPr indent="0" lvl="0" marL="0" marR="0" rtl="0" algn="l">
                        <a:spcBef>
                          <a:spcPts val="0"/>
                        </a:spcBef>
                        <a:spcAft>
                          <a:spcPts val="0"/>
                        </a:spcAft>
                        <a:buNone/>
                      </a:pPr>
                      <a:r>
                        <a:rPr b="1" i="0" lang="en-US" sz="2000" u="none" cap="none" strike="noStrike">
                          <a:solidFill>
                            <a:schemeClr val="lt1"/>
                          </a:solidFill>
                          <a:latin typeface="Arial"/>
                          <a:ea typeface="Arial"/>
                          <a:cs typeface="Arial"/>
                          <a:sym typeface="Arial"/>
                        </a:rPr>
                        <a:t>Status</a:t>
                      </a:r>
                      <a:endParaRPr sz="2800" u="none" cap="none" strike="noStrike">
                        <a:solidFill>
                          <a:schemeClr val="lt1"/>
                        </a:solidFill>
                      </a:endParaRPr>
                    </a:p>
                  </a:txBody>
                  <a:tcPr marT="95250" marB="95250" marR="95250" marL="95250">
                    <a:solidFill>
                      <a:schemeClr val="accent4"/>
                    </a:solidFill>
                  </a:tcPr>
                </a:tc>
              </a:tr>
              <a:tr h="607575">
                <a:tc>
                  <a:txBody>
                    <a:bodyPr>
                      <a:noAutofit/>
                    </a:bodyPr>
                    <a:lstStyle/>
                    <a:p>
                      <a:pPr indent="0" lvl="0" marL="0" marR="0" rtl="0" algn="l">
                        <a:spcBef>
                          <a:spcPts val="0"/>
                        </a:spcBef>
                        <a:spcAft>
                          <a:spcPts val="0"/>
                        </a:spcAft>
                        <a:buNone/>
                      </a:pPr>
                      <a:r>
                        <a:rPr b="0" i="0" lang="en-US" sz="2000" u="none" cap="none" strike="noStrike">
                          <a:solidFill>
                            <a:srgbClr val="000000"/>
                          </a:solidFill>
                          <a:latin typeface="Arial"/>
                          <a:ea typeface="Arial"/>
                          <a:cs typeface="Arial"/>
                          <a:sym typeface="Arial"/>
                        </a:rPr>
                        <a:t>Intent to Compete</a:t>
                      </a:r>
                      <a:endParaRPr sz="2800" u="none" cap="none" strike="noStrike"/>
                    </a:p>
                  </a:txBody>
                  <a:tcPr marT="95250" marB="95250" marR="95250" marL="95250">
                    <a:solidFill>
                      <a:srgbClr val="DAEEF3"/>
                    </a:solidFill>
                  </a:tcPr>
                </a:tc>
                <a:tc>
                  <a:txBody>
                    <a:bodyPr>
                      <a:noAutofit/>
                    </a:bodyPr>
                    <a:lstStyle/>
                    <a:p>
                      <a:pPr indent="0" lvl="0" marL="0" marR="0" rtl="0" algn="l">
                        <a:spcBef>
                          <a:spcPts val="0"/>
                        </a:spcBef>
                        <a:spcAft>
                          <a:spcPts val="0"/>
                        </a:spcAft>
                        <a:buNone/>
                      </a:pPr>
                      <a:r>
                        <a:rPr b="0" i="0" lang="en-US" sz="2000" u="none" cap="none" strike="noStrike">
                          <a:solidFill>
                            <a:srgbClr val="000000"/>
                          </a:solidFill>
                          <a:latin typeface="Arial"/>
                          <a:ea typeface="Arial"/>
                          <a:cs typeface="Arial"/>
                          <a:sym typeface="Arial"/>
                        </a:rPr>
                        <a:t>November 3rd, 2017</a:t>
                      </a:r>
                      <a:endParaRPr sz="2800" u="none" cap="none" strike="noStrike"/>
                    </a:p>
                  </a:txBody>
                  <a:tcPr marT="95250" marB="95250" marR="95250" marL="95250">
                    <a:solidFill>
                      <a:srgbClr val="DAEEF3"/>
                    </a:solidFill>
                  </a:tcPr>
                </a:tc>
                <a:tc>
                  <a:txBody>
                    <a:bodyPr>
                      <a:noAutofit/>
                    </a:bodyPr>
                    <a:lstStyle/>
                    <a:p>
                      <a:pPr indent="0" lvl="0" marL="0" marR="0" rtl="0" algn="l">
                        <a:spcBef>
                          <a:spcPts val="0"/>
                        </a:spcBef>
                        <a:spcAft>
                          <a:spcPts val="0"/>
                        </a:spcAft>
                        <a:buNone/>
                      </a:pPr>
                      <a:r>
                        <a:rPr b="1" i="0" lang="en-US" sz="2000" u="none" cap="none" strike="noStrike">
                          <a:solidFill>
                            <a:srgbClr val="38761D"/>
                          </a:solidFill>
                          <a:latin typeface="Arial"/>
                          <a:ea typeface="Arial"/>
                          <a:cs typeface="Arial"/>
                          <a:sym typeface="Arial"/>
                        </a:rPr>
                        <a:t>Completed</a:t>
                      </a:r>
                      <a:endParaRPr sz="2800" u="none" cap="none" strike="noStrike"/>
                    </a:p>
                  </a:txBody>
                  <a:tcPr marT="95250" marB="95250" marR="95250" marL="95250">
                    <a:solidFill>
                      <a:srgbClr val="DAEEF3"/>
                    </a:solidFill>
                  </a:tcPr>
                </a:tc>
              </a:tr>
              <a:tr h="719825">
                <a:tc>
                  <a:txBody>
                    <a:bodyPr>
                      <a:noAutofit/>
                    </a:bodyPr>
                    <a:lstStyle/>
                    <a:p>
                      <a:pPr indent="0" lvl="0" marL="0" marR="0" rtl="0" algn="l">
                        <a:spcBef>
                          <a:spcPts val="0"/>
                        </a:spcBef>
                        <a:spcAft>
                          <a:spcPts val="0"/>
                        </a:spcAft>
                        <a:buNone/>
                      </a:pPr>
                      <a:r>
                        <a:rPr b="0" i="0" lang="en-US" sz="2000" u="none" cap="none" strike="noStrike">
                          <a:solidFill>
                            <a:srgbClr val="000000"/>
                          </a:solidFill>
                          <a:latin typeface="Arial"/>
                          <a:ea typeface="Arial"/>
                          <a:cs typeface="Arial"/>
                          <a:sym typeface="Arial"/>
                        </a:rPr>
                        <a:t>Business Model Canvas</a:t>
                      </a:r>
                      <a:endParaRPr sz="2800" u="none" cap="none" strike="noStrike"/>
                    </a:p>
                  </a:txBody>
                  <a:tcPr marT="95250" marB="95250" marR="95250" marL="95250">
                    <a:solidFill>
                      <a:srgbClr val="E5DFEC"/>
                    </a:solidFill>
                  </a:tcPr>
                </a:tc>
                <a:tc>
                  <a:txBody>
                    <a:bodyPr>
                      <a:noAutofit/>
                    </a:bodyPr>
                    <a:lstStyle/>
                    <a:p>
                      <a:pPr indent="0" lvl="0" marL="0" marR="0" rtl="0" algn="l">
                        <a:spcBef>
                          <a:spcPts val="0"/>
                        </a:spcBef>
                        <a:spcAft>
                          <a:spcPts val="0"/>
                        </a:spcAft>
                        <a:buNone/>
                      </a:pPr>
                      <a:r>
                        <a:rPr b="0" i="0" lang="en-US" sz="2000" u="none" cap="none" strike="noStrike">
                          <a:solidFill>
                            <a:srgbClr val="000000"/>
                          </a:solidFill>
                          <a:latin typeface="Arial"/>
                          <a:ea typeface="Arial"/>
                          <a:cs typeface="Arial"/>
                          <a:sym typeface="Arial"/>
                        </a:rPr>
                        <a:t>January 16th, 2018</a:t>
                      </a:r>
                      <a:endParaRPr sz="2800" u="none" cap="none" strike="noStrike"/>
                    </a:p>
                  </a:txBody>
                  <a:tcPr marT="95250" marB="95250" marR="95250" marL="95250">
                    <a:solidFill>
                      <a:srgbClr val="E5DFEC"/>
                    </a:solidFill>
                  </a:tcPr>
                </a:tc>
                <a:tc>
                  <a:txBody>
                    <a:bodyPr>
                      <a:noAutofit/>
                    </a:bodyPr>
                    <a:lstStyle/>
                    <a:p>
                      <a:pPr indent="0" lvl="0" marL="0" marR="0" rtl="0" algn="l">
                        <a:spcBef>
                          <a:spcPts val="0"/>
                        </a:spcBef>
                        <a:spcAft>
                          <a:spcPts val="0"/>
                        </a:spcAft>
                        <a:buNone/>
                      </a:pPr>
                      <a:r>
                        <a:rPr b="1" i="0" lang="en-US" sz="2000" u="none" cap="none" strike="noStrike">
                          <a:solidFill>
                            <a:srgbClr val="3F3151"/>
                          </a:solidFill>
                          <a:latin typeface="Arial"/>
                          <a:ea typeface="Arial"/>
                          <a:cs typeface="Arial"/>
                          <a:sym typeface="Arial"/>
                        </a:rPr>
                        <a:t>In Progress</a:t>
                      </a:r>
                      <a:endParaRPr b="1" sz="2800" u="none" cap="none" strike="noStrike">
                        <a:solidFill>
                          <a:srgbClr val="3F3151"/>
                        </a:solidFill>
                      </a:endParaRPr>
                    </a:p>
                  </a:txBody>
                  <a:tcPr marT="95250" marB="95250" marR="95250" marL="95250">
                    <a:solidFill>
                      <a:srgbClr val="E5DFEC"/>
                    </a:solidFill>
                  </a:tcPr>
                </a:tc>
              </a:tr>
              <a:tr h="383025">
                <a:tc>
                  <a:txBody>
                    <a:bodyPr>
                      <a:noAutofit/>
                    </a:bodyPr>
                    <a:lstStyle/>
                    <a:p>
                      <a:pPr indent="0" lvl="0" marL="0" marR="0" rtl="0" algn="l">
                        <a:spcBef>
                          <a:spcPts val="0"/>
                        </a:spcBef>
                        <a:spcAft>
                          <a:spcPts val="0"/>
                        </a:spcAft>
                        <a:buNone/>
                      </a:pPr>
                      <a:r>
                        <a:rPr b="0" i="0" lang="en-US" sz="2000" u="none" cap="none" strike="noStrike">
                          <a:solidFill>
                            <a:srgbClr val="000000"/>
                          </a:solidFill>
                          <a:latin typeface="Arial"/>
                          <a:ea typeface="Arial"/>
                          <a:cs typeface="Arial"/>
                          <a:sym typeface="Arial"/>
                        </a:rPr>
                        <a:t>Complete and Final Business Model Canvas</a:t>
                      </a:r>
                      <a:endParaRPr sz="2800" u="none" cap="none" strike="noStrike"/>
                    </a:p>
                  </a:txBody>
                  <a:tcPr marT="95250" marB="95250" marR="95250" marL="95250">
                    <a:solidFill>
                      <a:srgbClr val="DAEEF3"/>
                    </a:solidFill>
                  </a:tcPr>
                </a:tc>
                <a:tc>
                  <a:txBody>
                    <a:bodyPr>
                      <a:noAutofit/>
                    </a:bodyPr>
                    <a:lstStyle/>
                    <a:p>
                      <a:pPr indent="0" lvl="0" marL="0" marR="0" rtl="0" algn="l">
                        <a:spcBef>
                          <a:spcPts val="0"/>
                        </a:spcBef>
                        <a:spcAft>
                          <a:spcPts val="0"/>
                        </a:spcAft>
                        <a:buNone/>
                      </a:pPr>
                      <a:r>
                        <a:rPr b="0" i="0" lang="en-US" sz="2000" u="none" cap="none" strike="noStrike">
                          <a:solidFill>
                            <a:srgbClr val="000000"/>
                          </a:solidFill>
                          <a:latin typeface="Arial"/>
                          <a:ea typeface="Arial"/>
                          <a:cs typeface="Arial"/>
                          <a:sym typeface="Arial"/>
                        </a:rPr>
                        <a:t>February 8th, 2018</a:t>
                      </a:r>
                      <a:endParaRPr sz="2800" u="none" cap="none" strike="noStrike"/>
                    </a:p>
                  </a:txBody>
                  <a:tcPr marT="95250" marB="95250" marR="95250" marL="95250">
                    <a:solidFill>
                      <a:srgbClr val="DAEEF3"/>
                    </a:solidFill>
                  </a:tcPr>
                </a:tc>
                <a:tc>
                  <a:txBody>
                    <a:bodyPr>
                      <a:noAutofit/>
                    </a:bodyPr>
                    <a:lstStyle/>
                    <a:p>
                      <a:pPr indent="0" lvl="0" marL="0" marR="0" rtl="0" algn="l">
                        <a:spcBef>
                          <a:spcPts val="0"/>
                        </a:spcBef>
                        <a:spcAft>
                          <a:spcPts val="0"/>
                        </a:spcAft>
                        <a:buNone/>
                      </a:pPr>
                      <a:r>
                        <a:rPr b="1" i="0" lang="en-US" sz="2000" u="none" cap="none" strike="noStrike">
                          <a:solidFill>
                            <a:srgbClr val="CC0000"/>
                          </a:solidFill>
                          <a:latin typeface="Arial"/>
                          <a:ea typeface="Arial"/>
                          <a:cs typeface="Arial"/>
                          <a:sym typeface="Arial"/>
                        </a:rPr>
                        <a:t>Not Started</a:t>
                      </a:r>
                      <a:endParaRPr sz="2800" u="none" cap="none" strike="noStrike"/>
                    </a:p>
                  </a:txBody>
                  <a:tcPr marT="95250" marB="95250" marR="95250" marL="95250">
                    <a:solidFill>
                      <a:srgbClr val="DAEEF3"/>
                    </a:solidFill>
                  </a:tcPr>
                </a:tc>
              </a:tr>
              <a:tr h="383025">
                <a:tc>
                  <a:txBody>
                    <a:bodyPr>
                      <a:noAutofit/>
                    </a:bodyPr>
                    <a:lstStyle/>
                    <a:p>
                      <a:pPr indent="0" lvl="0" marL="0" marR="0" rtl="0" algn="l">
                        <a:spcBef>
                          <a:spcPts val="0"/>
                        </a:spcBef>
                        <a:spcAft>
                          <a:spcPts val="0"/>
                        </a:spcAft>
                        <a:buNone/>
                      </a:pPr>
                      <a:r>
                        <a:rPr b="0" i="0" lang="en-US" sz="2000" u="none" cap="none" strike="noStrike">
                          <a:solidFill>
                            <a:srgbClr val="000000"/>
                          </a:solidFill>
                          <a:latin typeface="Arial"/>
                          <a:ea typeface="Arial"/>
                          <a:cs typeface="Arial"/>
                          <a:sym typeface="Arial"/>
                        </a:rPr>
                        <a:t>Executive Summary</a:t>
                      </a:r>
                      <a:endParaRPr sz="2800" u="none" cap="none" strike="noStrike"/>
                    </a:p>
                  </a:txBody>
                  <a:tcPr marT="95250" marB="95250" marR="95250" marL="95250">
                    <a:solidFill>
                      <a:srgbClr val="E5DFEC"/>
                    </a:solidFill>
                  </a:tcPr>
                </a:tc>
                <a:tc>
                  <a:txBody>
                    <a:bodyPr>
                      <a:noAutofit/>
                    </a:bodyPr>
                    <a:lstStyle/>
                    <a:p>
                      <a:pPr indent="0" lvl="0" marL="0" marR="0" rtl="0" algn="l">
                        <a:spcBef>
                          <a:spcPts val="0"/>
                        </a:spcBef>
                        <a:spcAft>
                          <a:spcPts val="0"/>
                        </a:spcAft>
                        <a:buNone/>
                      </a:pPr>
                      <a:r>
                        <a:rPr b="0" i="0" lang="en-US" sz="2000" u="none" cap="none" strike="noStrike">
                          <a:solidFill>
                            <a:srgbClr val="000000"/>
                          </a:solidFill>
                          <a:latin typeface="Arial"/>
                          <a:ea typeface="Arial"/>
                          <a:cs typeface="Arial"/>
                          <a:sym typeface="Arial"/>
                        </a:rPr>
                        <a:t>February 27th, 2018</a:t>
                      </a:r>
                      <a:endParaRPr sz="2800" u="none" cap="none" strike="noStrike"/>
                    </a:p>
                  </a:txBody>
                  <a:tcPr marT="95250" marB="95250" marR="95250" marL="95250">
                    <a:solidFill>
                      <a:srgbClr val="E5DFEC"/>
                    </a:solidFill>
                  </a:tcPr>
                </a:tc>
                <a:tc>
                  <a:txBody>
                    <a:bodyPr>
                      <a:noAutofit/>
                    </a:bodyPr>
                    <a:lstStyle/>
                    <a:p>
                      <a:pPr indent="0" lvl="0" marL="0" marR="0" rtl="0" algn="l">
                        <a:spcBef>
                          <a:spcPts val="0"/>
                        </a:spcBef>
                        <a:spcAft>
                          <a:spcPts val="0"/>
                        </a:spcAft>
                        <a:buNone/>
                      </a:pPr>
                      <a:r>
                        <a:rPr b="1" i="0" lang="en-US" sz="2000" u="none" cap="none" strike="noStrike">
                          <a:solidFill>
                            <a:srgbClr val="CC0000"/>
                          </a:solidFill>
                          <a:latin typeface="Arial"/>
                          <a:ea typeface="Arial"/>
                          <a:cs typeface="Arial"/>
                          <a:sym typeface="Arial"/>
                        </a:rPr>
                        <a:t>Not Started</a:t>
                      </a:r>
                      <a:endParaRPr sz="2800" u="none" cap="none" strike="noStrike"/>
                    </a:p>
                  </a:txBody>
                  <a:tcPr marT="95250" marB="95250" marR="95250" marL="95250">
                    <a:solidFill>
                      <a:srgbClr val="E5DFEC"/>
                    </a:solidFill>
                  </a:tcPr>
                </a:tc>
              </a:tr>
              <a:tr h="383025">
                <a:tc>
                  <a:txBody>
                    <a:bodyPr>
                      <a:noAutofit/>
                    </a:bodyPr>
                    <a:lstStyle/>
                    <a:p>
                      <a:pPr indent="0" lvl="0" marL="0" marR="0" rtl="0" algn="l">
                        <a:spcBef>
                          <a:spcPts val="0"/>
                        </a:spcBef>
                        <a:spcAft>
                          <a:spcPts val="0"/>
                        </a:spcAft>
                        <a:buNone/>
                      </a:pPr>
                      <a:r>
                        <a:rPr b="0" i="0" lang="en-US" sz="2000" u="none" cap="none" strike="noStrike">
                          <a:solidFill>
                            <a:srgbClr val="000000"/>
                          </a:solidFill>
                          <a:latin typeface="Arial"/>
                          <a:ea typeface="Arial"/>
                          <a:cs typeface="Arial"/>
                          <a:sym typeface="Arial"/>
                        </a:rPr>
                        <a:t>Final Judging</a:t>
                      </a:r>
                      <a:endParaRPr sz="2800" u="none" cap="none" strike="noStrike"/>
                    </a:p>
                  </a:txBody>
                  <a:tcPr marT="95250" marB="95250" marR="95250" marL="95250">
                    <a:solidFill>
                      <a:srgbClr val="DAEEF3"/>
                    </a:solidFill>
                  </a:tcPr>
                </a:tc>
                <a:tc>
                  <a:txBody>
                    <a:bodyPr>
                      <a:noAutofit/>
                    </a:bodyPr>
                    <a:lstStyle/>
                    <a:p>
                      <a:pPr indent="0" lvl="0" marL="0" marR="0" rtl="0" algn="l">
                        <a:spcBef>
                          <a:spcPts val="0"/>
                        </a:spcBef>
                        <a:spcAft>
                          <a:spcPts val="0"/>
                        </a:spcAft>
                        <a:buNone/>
                      </a:pPr>
                      <a:r>
                        <a:rPr b="0" i="0" lang="en-US" sz="2000" u="none" cap="none" strike="noStrike">
                          <a:solidFill>
                            <a:srgbClr val="000000"/>
                          </a:solidFill>
                          <a:latin typeface="Arial"/>
                          <a:ea typeface="Arial"/>
                          <a:cs typeface="Arial"/>
                          <a:sym typeface="Arial"/>
                        </a:rPr>
                        <a:t>March 2nd, 2018</a:t>
                      </a:r>
                      <a:endParaRPr sz="2800" u="none" cap="none" strike="noStrike"/>
                    </a:p>
                  </a:txBody>
                  <a:tcPr marT="95250" marB="95250" marR="95250" marL="95250">
                    <a:solidFill>
                      <a:srgbClr val="DAEEF3"/>
                    </a:solidFill>
                  </a:tcPr>
                </a:tc>
                <a:tc>
                  <a:txBody>
                    <a:bodyPr>
                      <a:noAutofit/>
                    </a:bodyPr>
                    <a:lstStyle/>
                    <a:p>
                      <a:pPr indent="0" lvl="0" marL="0" marR="0" rtl="0" algn="l">
                        <a:spcBef>
                          <a:spcPts val="0"/>
                        </a:spcBef>
                        <a:spcAft>
                          <a:spcPts val="0"/>
                        </a:spcAft>
                        <a:buNone/>
                      </a:pPr>
                      <a:r>
                        <a:rPr b="1" i="0" lang="en-US" sz="2000" u="none" cap="none" strike="noStrike">
                          <a:solidFill>
                            <a:srgbClr val="CC0000"/>
                          </a:solidFill>
                          <a:latin typeface="Arial"/>
                          <a:ea typeface="Arial"/>
                          <a:cs typeface="Arial"/>
                          <a:sym typeface="Arial"/>
                        </a:rPr>
                        <a:t>Not Started</a:t>
                      </a:r>
                      <a:endParaRPr sz="2800" u="none" cap="none" strike="noStrike"/>
                    </a:p>
                  </a:txBody>
                  <a:tcPr marT="95250" marB="95250" marR="95250" marL="95250">
                    <a:solidFill>
                      <a:srgbClr val="DAEEF3"/>
                    </a:solidFill>
                  </a:tcPr>
                </a:tc>
              </a:tr>
            </a:tbl>
          </a:graphicData>
        </a:graphic>
      </p:graphicFrame>
      <p:sp>
        <p:nvSpPr>
          <p:cNvPr id="111" name="Shape 111"/>
          <p:cNvSpPr txBox="1"/>
          <p:nvPr/>
        </p:nvSpPr>
        <p:spPr>
          <a:xfrm>
            <a:off x="152400" y="6203974"/>
            <a:ext cx="1371600" cy="50783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b="1" lang="en-US" sz="1800">
                <a:solidFill>
                  <a:schemeClr val="dk1"/>
                </a:solidFill>
                <a:latin typeface="Nunito"/>
                <a:ea typeface="Nunito"/>
                <a:cs typeface="Nunito"/>
                <a:sym typeface="Nunito"/>
              </a:rPr>
              <a:t>Olapido</a:t>
            </a:r>
            <a:endParaRPr b="1" sz="1800">
              <a:solidFill>
                <a:schemeClr val="dk1"/>
              </a:solidFill>
              <a:latin typeface="Nunito"/>
              <a:ea typeface="Nunito"/>
              <a:cs typeface="Nunito"/>
              <a:sym typeface="Nuni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Shape 116"/>
          <p:cNvSpPr txBox="1"/>
          <p:nvPr/>
        </p:nvSpPr>
        <p:spPr>
          <a:xfrm>
            <a:off x="76200" y="152400"/>
            <a:ext cx="906780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Arial Black"/>
                <a:ea typeface="Arial Black"/>
                <a:cs typeface="Arial Black"/>
                <a:sym typeface="Arial Black"/>
              </a:rPr>
              <a:t>Review of Past Work</a:t>
            </a:r>
            <a:endParaRPr sz="2400">
              <a:solidFill>
                <a:schemeClr val="dk1"/>
              </a:solidFill>
              <a:latin typeface="Arial Black"/>
              <a:ea typeface="Arial Black"/>
              <a:cs typeface="Arial Black"/>
              <a:sym typeface="Arial Black"/>
            </a:endParaRPr>
          </a:p>
        </p:txBody>
      </p:sp>
      <p:sp>
        <p:nvSpPr>
          <p:cNvPr id="117" name="Shape 117"/>
          <p:cNvSpPr txBox="1"/>
          <p:nvPr/>
        </p:nvSpPr>
        <p:spPr>
          <a:xfrm>
            <a:off x="152400" y="838200"/>
            <a:ext cx="6096000" cy="5170646"/>
          </a:xfrm>
          <a:prstGeom prst="rect">
            <a:avLst/>
          </a:prstGeom>
          <a:noFill/>
          <a:ln>
            <a:noFill/>
          </a:ln>
        </p:spPr>
        <p:txBody>
          <a:bodyPr anchorCtr="0" anchor="t" bIns="45700" lIns="91425" spcFirstLastPara="1" rIns="91425" wrap="square" tIns="45700">
            <a:noAutofit/>
          </a:bodyPr>
          <a:lstStyle/>
          <a:p>
            <a:pPr indent="-457200" lvl="0" marL="457200" marR="0" rtl="0" algn="l">
              <a:lnSpc>
                <a:spcPct val="150000"/>
              </a:lnSpc>
              <a:spcBef>
                <a:spcPts val="0"/>
              </a:spcBef>
              <a:spcAft>
                <a:spcPts val="0"/>
              </a:spcAft>
              <a:buClr>
                <a:schemeClr val="dk1"/>
              </a:buClr>
              <a:buSzPts val="2000"/>
              <a:buFont typeface="Noto Sans Symbols"/>
              <a:buChar char="▪"/>
            </a:pPr>
            <a:r>
              <a:rPr b="1" lang="en-US" sz="2000">
                <a:solidFill>
                  <a:schemeClr val="dk1"/>
                </a:solidFill>
                <a:latin typeface="Nunito"/>
                <a:ea typeface="Nunito"/>
                <a:cs typeface="Nunito"/>
                <a:sym typeface="Nunito"/>
              </a:rPr>
              <a:t>Background research</a:t>
            </a:r>
            <a:endParaRPr/>
          </a:p>
          <a:p>
            <a:pPr indent="-457200" lvl="1" marL="914400" marR="0" rtl="0" algn="l">
              <a:lnSpc>
                <a:spcPct val="150000"/>
              </a:lnSpc>
              <a:spcBef>
                <a:spcPts val="0"/>
              </a:spcBef>
              <a:spcAft>
                <a:spcPts val="0"/>
              </a:spcAft>
              <a:buClr>
                <a:schemeClr val="dk1"/>
              </a:buClr>
              <a:buSzPts val="2000"/>
              <a:buFont typeface="Noto Sans Symbols"/>
              <a:buChar char="▪"/>
            </a:pPr>
            <a:r>
              <a:rPr b="1" i="0" lang="en-US" sz="2000" u="none" cap="none" strike="noStrike">
                <a:solidFill>
                  <a:schemeClr val="dk1"/>
                </a:solidFill>
                <a:latin typeface="Nunito"/>
                <a:ea typeface="Nunito"/>
                <a:cs typeface="Nunito"/>
                <a:sym typeface="Nunito"/>
              </a:rPr>
              <a:t>High Heel shoes lead to discomfort and have numerous negative side effects</a:t>
            </a:r>
            <a:endParaRPr/>
          </a:p>
          <a:p>
            <a:pPr indent="-457200" lvl="1" marL="914400" marR="0" rtl="0" algn="l">
              <a:lnSpc>
                <a:spcPct val="150000"/>
              </a:lnSpc>
              <a:spcBef>
                <a:spcPts val="0"/>
              </a:spcBef>
              <a:spcAft>
                <a:spcPts val="0"/>
              </a:spcAft>
              <a:buClr>
                <a:schemeClr val="dk1"/>
              </a:buClr>
              <a:buSzPts val="2000"/>
              <a:buFont typeface="Noto Sans Symbols"/>
              <a:buChar char="▪"/>
            </a:pPr>
            <a:r>
              <a:rPr b="1" i="0" lang="en-US" sz="2000" u="none" cap="none" strike="noStrike">
                <a:solidFill>
                  <a:schemeClr val="dk1"/>
                </a:solidFill>
                <a:latin typeface="Nunito"/>
                <a:ea typeface="Nunito"/>
                <a:cs typeface="Nunito"/>
                <a:sym typeface="Nunito"/>
              </a:rPr>
              <a:t>High heels are still worn despite this</a:t>
            </a:r>
            <a:endParaRPr/>
          </a:p>
          <a:p>
            <a:pPr indent="-457200" lvl="0" marL="457200" marR="0" rtl="0" algn="l">
              <a:lnSpc>
                <a:spcPct val="150000"/>
              </a:lnSpc>
              <a:spcBef>
                <a:spcPts val="0"/>
              </a:spcBef>
              <a:spcAft>
                <a:spcPts val="0"/>
              </a:spcAft>
              <a:buClr>
                <a:schemeClr val="dk1"/>
              </a:buClr>
              <a:buSzPts val="2000"/>
              <a:buFont typeface="Noto Sans Symbols"/>
              <a:buChar char="▪"/>
            </a:pPr>
            <a:r>
              <a:rPr b="1" lang="en-US" sz="2000">
                <a:solidFill>
                  <a:schemeClr val="dk1"/>
                </a:solidFill>
                <a:latin typeface="Nunito"/>
                <a:ea typeface="Nunito"/>
                <a:cs typeface="Nunito"/>
                <a:sym typeface="Nunito"/>
              </a:rPr>
              <a:t>Key goals</a:t>
            </a:r>
            <a:endParaRPr/>
          </a:p>
          <a:p>
            <a:pPr indent="-457200" lvl="1" marL="914400" marR="0" rtl="0" algn="l">
              <a:lnSpc>
                <a:spcPct val="150000"/>
              </a:lnSpc>
              <a:spcBef>
                <a:spcPts val="0"/>
              </a:spcBef>
              <a:spcAft>
                <a:spcPts val="0"/>
              </a:spcAft>
              <a:buClr>
                <a:schemeClr val="dk1"/>
              </a:buClr>
              <a:buSzPts val="2000"/>
              <a:buFont typeface="Noto Sans Symbols"/>
              <a:buChar char="▪"/>
            </a:pPr>
            <a:r>
              <a:rPr b="1" i="0" lang="en-US" sz="2000" u="none" cap="none" strike="noStrike">
                <a:solidFill>
                  <a:schemeClr val="dk1"/>
                </a:solidFill>
                <a:latin typeface="Nunito"/>
                <a:ea typeface="Nunito"/>
                <a:cs typeface="Nunito"/>
                <a:sym typeface="Nunito"/>
              </a:rPr>
              <a:t>Fashionable</a:t>
            </a:r>
            <a:endParaRPr/>
          </a:p>
          <a:p>
            <a:pPr indent="-457200" lvl="1" marL="914400" marR="0" rtl="0" algn="l">
              <a:lnSpc>
                <a:spcPct val="150000"/>
              </a:lnSpc>
              <a:spcBef>
                <a:spcPts val="0"/>
              </a:spcBef>
              <a:spcAft>
                <a:spcPts val="0"/>
              </a:spcAft>
              <a:buClr>
                <a:schemeClr val="dk1"/>
              </a:buClr>
              <a:buSzPts val="2000"/>
              <a:buFont typeface="Noto Sans Symbols"/>
              <a:buChar char="▪"/>
            </a:pPr>
            <a:r>
              <a:rPr b="1" i="0" lang="en-US" sz="2000" u="none" cap="none" strike="noStrike">
                <a:solidFill>
                  <a:schemeClr val="dk1"/>
                </a:solidFill>
                <a:latin typeface="Nunito"/>
                <a:ea typeface="Nunito"/>
                <a:cs typeface="Nunito"/>
                <a:sym typeface="Nunito"/>
              </a:rPr>
              <a:t>Practical</a:t>
            </a:r>
            <a:endParaRPr/>
          </a:p>
          <a:p>
            <a:pPr indent="-457200" lvl="0" marL="457200" marR="0" rtl="0" algn="l">
              <a:lnSpc>
                <a:spcPct val="150000"/>
              </a:lnSpc>
              <a:spcBef>
                <a:spcPts val="0"/>
              </a:spcBef>
              <a:spcAft>
                <a:spcPts val="0"/>
              </a:spcAft>
              <a:buClr>
                <a:schemeClr val="dk1"/>
              </a:buClr>
              <a:buSzPts val="2000"/>
              <a:buFont typeface="Noto Sans Symbols"/>
              <a:buChar char="▪"/>
            </a:pPr>
            <a:r>
              <a:rPr b="1" lang="en-US" sz="2000">
                <a:solidFill>
                  <a:schemeClr val="dk1"/>
                </a:solidFill>
                <a:latin typeface="Nunito"/>
                <a:ea typeface="Nunito"/>
                <a:cs typeface="Nunito"/>
                <a:sym typeface="Nunito"/>
              </a:rPr>
              <a:t>Competitors</a:t>
            </a:r>
            <a:endParaRPr/>
          </a:p>
          <a:p>
            <a:pPr indent="-457200" lvl="1" marL="914400" marR="0" rtl="0" algn="l">
              <a:lnSpc>
                <a:spcPct val="150000"/>
              </a:lnSpc>
              <a:spcBef>
                <a:spcPts val="0"/>
              </a:spcBef>
              <a:spcAft>
                <a:spcPts val="0"/>
              </a:spcAft>
              <a:buClr>
                <a:schemeClr val="dk1"/>
              </a:buClr>
              <a:buSzPts val="2000"/>
              <a:buFont typeface="Noto Sans Symbols"/>
              <a:buChar char="▪"/>
            </a:pPr>
            <a:r>
              <a:rPr b="1" i="0" lang="en-US" sz="2000" u="none" cap="none" strike="noStrike">
                <a:solidFill>
                  <a:schemeClr val="dk1"/>
                </a:solidFill>
                <a:latin typeface="Nunito"/>
                <a:ea typeface="Nunito"/>
                <a:cs typeface="Nunito"/>
                <a:sym typeface="Nunito"/>
              </a:rPr>
              <a:t>Too unconventional for professional settings</a:t>
            </a:r>
            <a:endParaRPr/>
          </a:p>
          <a:p>
            <a:pPr indent="-457200" lvl="1" marL="914400" marR="0" rtl="0" algn="l">
              <a:lnSpc>
                <a:spcPct val="150000"/>
              </a:lnSpc>
              <a:spcBef>
                <a:spcPts val="0"/>
              </a:spcBef>
              <a:spcAft>
                <a:spcPts val="0"/>
              </a:spcAft>
              <a:buClr>
                <a:schemeClr val="dk1"/>
              </a:buClr>
              <a:buSzPts val="2000"/>
              <a:buFont typeface="Noto Sans Symbols"/>
              <a:buChar char="▪"/>
            </a:pPr>
            <a:r>
              <a:rPr b="1" i="0" lang="en-US" sz="2000" u="none" cap="none" strike="noStrike">
                <a:solidFill>
                  <a:schemeClr val="dk1"/>
                </a:solidFill>
                <a:latin typeface="Nunito"/>
                <a:ea typeface="Nunito"/>
                <a:cs typeface="Nunito"/>
                <a:sym typeface="Nunito"/>
              </a:rPr>
              <a:t>Too expensive for the average person</a:t>
            </a:r>
            <a:endParaRPr/>
          </a:p>
        </p:txBody>
      </p:sp>
      <p:pic>
        <p:nvPicPr>
          <p:cNvPr id="118" name="Shape 118"/>
          <p:cNvPicPr preferRelativeResize="0"/>
          <p:nvPr/>
        </p:nvPicPr>
        <p:blipFill rotWithShape="1">
          <a:blip r:embed="rId3">
            <a:alphaModFix/>
          </a:blip>
          <a:srcRect b="0" l="0" r="0" t="0"/>
          <a:stretch/>
        </p:blipFill>
        <p:spPr>
          <a:xfrm>
            <a:off x="6096000" y="1371600"/>
            <a:ext cx="3075432" cy="4194412"/>
          </a:xfrm>
          <a:prstGeom prst="rect">
            <a:avLst/>
          </a:prstGeom>
          <a:noFill/>
          <a:ln>
            <a:noFill/>
          </a:ln>
        </p:spPr>
      </p:pic>
      <p:sp>
        <p:nvSpPr>
          <p:cNvPr id="119" name="Shape 119"/>
          <p:cNvSpPr txBox="1"/>
          <p:nvPr/>
        </p:nvSpPr>
        <p:spPr>
          <a:xfrm>
            <a:off x="152400" y="6203974"/>
            <a:ext cx="1371600" cy="50783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b="1" lang="en-US" sz="1800">
                <a:solidFill>
                  <a:schemeClr val="dk1"/>
                </a:solidFill>
                <a:latin typeface="Nunito"/>
                <a:ea typeface="Nunito"/>
                <a:cs typeface="Nunito"/>
                <a:sym typeface="Nunito"/>
              </a:rPr>
              <a:t>Olapido</a:t>
            </a:r>
            <a:endParaRPr b="1" sz="1800">
              <a:solidFill>
                <a:schemeClr val="dk1"/>
              </a:solidFill>
              <a:latin typeface="Nunito"/>
              <a:ea typeface="Nunito"/>
              <a:cs typeface="Nunito"/>
              <a:sym typeface="Nuni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Shape 124"/>
          <p:cNvSpPr txBox="1"/>
          <p:nvPr/>
        </p:nvSpPr>
        <p:spPr>
          <a:xfrm>
            <a:off x="76200" y="152400"/>
            <a:ext cx="906780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Arial Black"/>
                <a:ea typeface="Arial Black"/>
                <a:cs typeface="Arial Black"/>
                <a:sym typeface="Arial Black"/>
              </a:rPr>
              <a:t>Review of Past Work – </a:t>
            </a:r>
            <a:r>
              <a:rPr lang="en-US" sz="2400">
                <a:solidFill>
                  <a:schemeClr val="dk1"/>
                </a:solidFill>
                <a:latin typeface="Arial Black"/>
                <a:ea typeface="Arial Black"/>
                <a:cs typeface="Arial Black"/>
                <a:sym typeface="Arial Black"/>
              </a:rPr>
              <a:t>Continued</a:t>
            </a:r>
            <a:r>
              <a:rPr lang="en-US" sz="3200">
                <a:solidFill>
                  <a:schemeClr val="dk1"/>
                </a:solidFill>
                <a:latin typeface="Arial Black"/>
                <a:ea typeface="Arial Black"/>
                <a:cs typeface="Arial Black"/>
                <a:sym typeface="Arial Black"/>
              </a:rPr>
              <a:t> </a:t>
            </a:r>
            <a:endParaRPr sz="2400">
              <a:solidFill>
                <a:schemeClr val="dk1"/>
              </a:solidFill>
              <a:latin typeface="Arial Black"/>
              <a:ea typeface="Arial Black"/>
              <a:cs typeface="Arial Black"/>
              <a:sym typeface="Arial Black"/>
            </a:endParaRPr>
          </a:p>
        </p:txBody>
      </p:sp>
      <p:sp>
        <p:nvSpPr>
          <p:cNvPr id="125" name="Shape 125"/>
          <p:cNvSpPr txBox="1"/>
          <p:nvPr/>
        </p:nvSpPr>
        <p:spPr>
          <a:xfrm>
            <a:off x="152400" y="838200"/>
            <a:ext cx="4876800" cy="4708981"/>
          </a:xfrm>
          <a:prstGeom prst="rect">
            <a:avLst/>
          </a:prstGeom>
          <a:noFill/>
          <a:ln>
            <a:noFill/>
          </a:ln>
        </p:spPr>
        <p:txBody>
          <a:bodyPr anchorCtr="0" anchor="t" bIns="45700" lIns="91425" spcFirstLastPara="1" rIns="91425" wrap="square" tIns="45700">
            <a:noAutofit/>
          </a:bodyPr>
          <a:lstStyle/>
          <a:p>
            <a:pPr indent="-457200" lvl="0" marL="457200" marR="0" rtl="0" algn="l">
              <a:lnSpc>
                <a:spcPct val="150000"/>
              </a:lnSpc>
              <a:spcBef>
                <a:spcPts val="0"/>
              </a:spcBef>
              <a:spcAft>
                <a:spcPts val="0"/>
              </a:spcAft>
              <a:buClr>
                <a:schemeClr val="dk1"/>
              </a:buClr>
              <a:buSzPts val="2000"/>
              <a:buFont typeface="Noto Sans Symbols"/>
              <a:buChar char="▪"/>
            </a:pPr>
            <a:r>
              <a:rPr b="1" lang="en-US" sz="2000">
                <a:solidFill>
                  <a:schemeClr val="dk1"/>
                </a:solidFill>
                <a:latin typeface="Nunito"/>
                <a:ea typeface="Nunito"/>
                <a:cs typeface="Nunito"/>
                <a:sym typeface="Nunito"/>
              </a:rPr>
              <a:t>Market</a:t>
            </a:r>
            <a:endParaRPr/>
          </a:p>
          <a:p>
            <a:pPr indent="-457200" lvl="1" marL="914400" marR="0" rtl="0" algn="l">
              <a:lnSpc>
                <a:spcPct val="150000"/>
              </a:lnSpc>
              <a:spcBef>
                <a:spcPts val="0"/>
              </a:spcBef>
              <a:spcAft>
                <a:spcPts val="0"/>
              </a:spcAft>
              <a:buClr>
                <a:schemeClr val="dk1"/>
              </a:buClr>
              <a:buSzPts val="2000"/>
              <a:buFont typeface="Noto Sans Symbols"/>
              <a:buChar char="▪"/>
            </a:pPr>
            <a:r>
              <a:rPr b="1" i="0" lang="en-US" sz="2000" u="none" cap="none" strike="noStrike">
                <a:solidFill>
                  <a:schemeClr val="dk1"/>
                </a:solidFill>
                <a:latin typeface="Nunito"/>
                <a:ea typeface="Nunito"/>
                <a:cs typeface="Nunito"/>
                <a:sym typeface="Nunito"/>
              </a:rPr>
              <a:t>Women age 15-45</a:t>
            </a:r>
            <a:endParaRPr/>
          </a:p>
          <a:p>
            <a:pPr indent="-457200" lvl="1" marL="914400" marR="0" rtl="0" algn="l">
              <a:lnSpc>
                <a:spcPct val="150000"/>
              </a:lnSpc>
              <a:spcBef>
                <a:spcPts val="0"/>
              </a:spcBef>
              <a:spcAft>
                <a:spcPts val="0"/>
              </a:spcAft>
              <a:buClr>
                <a:schemeClr val="dk1"/>
              </a:buClr>
              <a:buSzPts val="2000"/>
              <a:buFont typeface="Noto Sans Symbols"/>
              <a:buChar char="▪"/>
            </a:pPr>
            <a:r>
              <a:rPr b="1" i="0" lang="en-US" sz="2000" u="none" cap="none" strike="noStrike">
                <a:solidFill>
                  <a:schemeClr val="dk1"/>
                </a:solidFill>
                <a:latin typeface="Nunito"/>
                <a:ea typeface="Nunito"/>
                <a:cs typeface="Nunito"/>
                <a:sym typeface="Nunito"/>
              </a:rPr>
              <a:t>Professional and personal use</a:t>
            </a:r>
            <a:endParaRPr/>
          </a:p>
          <a:p>
            <a:pPr indent="-457200" lvl="0" marL="457200" marR="0" rtl="0" algn="l">
              <a:lnSpc>
                <a:spcPct val="150000"/>
              </a:lnSpc>
              <a:spcBef>
                <a:spcPts val="0"/>
              </a:spcBef>
              <a:spcAft>
                <a:spcPts val="0"/>
              </a:spcAft>
              <a:buClr>
                <a:schemeClr val="dk1"/>
              </a:buClr>
              <a:buSzPts val="2000"/>
              <a:buFont typeface="Noto Sans Symbols"/>
              <a:buChar char="▪"/>
            </a:pPr>
            <a:r>
              <a:rPr b="1" lang="en-US" sz="2000">
                <a:solidFill>
                  <a:schemeClr val="dk1"/>
                </a:solidFill>
                <a:latin typeface="Nunito"/>
                <a:ea typeface="Nunito"/>
                <a:cs typeface="Nunito"/>
                <a:sym typeface="Nunito"/>
              </a:rPr>
              <a:t>Customer needs</a:t>
            </a:r>
            <a:endParaRPr/>
          </a:p>
          <a:p>
            <a:pPr indent="-457200" lvl="1" marL="914400" marR="0" rtl="0" algn="l">
              <a:lnSpc>
                <a:spcPct val="150000"/>
              </a:lnSpc>
              <a:spcBef>
                <a:spcPts val="0"/>
              </a:spcBef>
              <a:spcAft>
                <a:spcPts val="0"/>
              </a:spcAft>
              <a:buClr>
                <a:schemeClr val="dk1"/>
              </a:buClr>
              <a:buSzPts val="2000"/>
              <a:buFont typeface="Noto Sans Symbols"/>
              <a:buChar char="▪"/>
            </a:pPr>
            <a:r>
              <a:rPr b="1" i="0" lang="en-US" sz="2000" u="none" cap="none" strike="noStrike">
                <a:solidFill>
                  <a:schemeClr val="dk1"/>
                </a:solidFill>
                <a:latin typeface="Nunito"/>
                <a:ea typeface="Nunito"/>
                <a:cs typeface="Nunito"/>
                <a:sym typeface="Nunito"/>
              </a:rPr>
              <a:t>High heeled shoes are dangerous for prolonged use</a:t>
            </a:r>
            <a:endParaRPr/>
          </a:p>
          <a:p>
            <a:pPr indent="-457200" lvl="1" marL="914400" marR="0" rtl="0" algn="l">
              <a:lnSpc>
                <a:spcPct val="150000"/>
              </a:lnSpc>
              <a:spcBef>
                <a:spcPts val="0"/>
              </a:spcBef>
              <a:spcAft>
                <a:spcPts val="0"/>
              </a:spcAft>
              <a:buClr>
                <a:schemeClr val="dk1"/>
              </a:buClr>
              <a:buSzPts val="2000"/>
              <a:buFont typeface="Noto Sans Symbols"/>
              <a:buChar char="▪"/>
            </a:pPr>
            <a:r>
              <a:rPr b="1" i="0" lang="en-US" sz="2000" u="none" cap="none" strike="noStrike">
                <a:solidFill>
                  <a:schemeClr val="dk1"/>
                </a:solidFill>
                <a:latin typeface="Nunito"/>
                <a:ea typeface="Nunito"/>
                <a:cs typeface="Nunito"/>
                <a:sym typeface="Nunito"/>
              </a:rPr>
              <a:t>Current convertible shoes too expensive</a:t>
            </a:r>
            <a:endParaRPr/>
          </a:p>
          <a:p>
            <a:pPr indent="-457200" lvl="1" marL="914400" marR="0" rtl="0" algn="l">
              <a:lnSpc>
                <a:spcPct val="150000"/>
              </a:lnSpc>
              <a:spcBef>
                <a:spcPts val="0"/>
              </a:spcBef>
              <a:spcAft>
                <a:spcPts val="0"/>
              </a:spcAft>
              <a:buClr>
                <a:schemeClr val="dk1"/>
              </a:buClr>
              <a:buSzPts val="2000"/>
              <a:buFont typeface="Noto Sans Symbols"/>
              <a:buChar char="▪"/>
            </a:pPr>
            <a:r>
              <a:rPr b="1" i="0" lang="en-US" sz="2000" u="none" cap="none" strike="noStrike">
                <a:solidFill>
                  <a:schemeClr val="dk1"/>
                </a:solidFill>
                <a:latin typeface="Nunito"/>
                <a:ea typeface="Nunito"/>
                <a:cs typeface="Nunito"/>
                <a:sym typeface="Nunito"/>
              </a:rPr>
              <a:t>Removable pieces are inconvenient</a:t>
            </a:r>
            <a:endParaRPr/>
          </a:p>
        </p:txBody>
      </p:sp>
      <p:pic>
        <p:nvPicPr>
          <p:cNvPr descr="https://lh3.googleusercontent.com/CM3T8baw8_JIqqB3n4Kfasw_RC6dzyjcECMtYDNiE8hF-mcbNUcE1Zhi8uNpLVcAy9FpdfMwG3sxPkd04h5vKSVyjQ14IDwLRk9ifNNXOli8a6Cetx4cTk8uoENXcY3zeW33WFgWI7c" id="126" name="Shape 126"/>
          <p:cNvPicPr preferRelativeResize="0"/>
          <p:nvPr/>
        </p:nvPicPr>
        <p:blipFill rotWithShape="1">
          <a:blip r:embed="rId3">
            <a:alphaModFix/>
          </a:blip>
          <a:srcRect b="0" l="0" r="0" t="0"/>
          <a:stretch/>
        </p:blipFill>
        <p:spPr>
          <a:xfrm>
            <a:off x="5029200" y="990601"/>
            <a:ext cx="2078725" cy="4657606"/>
          </a:xfrm>
          <a:prstGeom prst="rect">
            <a:avLst/>
          </a:prstGeom>
          <a:noFill/>
          <a:ln>
            <a:noFill/>
          </a:ln>
        </p:spPr>
      </p:pic>
      <p:pic>
        <p:nvPicPr>
          <p:cNvPr descr="https://lh4.googleusercontent.com/VVo-aaVAMqHsk0YKSOAJX6qaB7VOX6aqUyAh3npUHpza2NZNxwC461I2rr4YQ-RQ6OoYFfXtNdT85EiXLWoqubMph4bPbKUJDSauRk__3_nQ_mH6gxwCh02h7irCcY02LUusf0sIe8U" id="127" name="Shape 127"/>
          <p:cNvPicPr preferRelativeResize="0"/>
          <p:nvPr/>
        </p:nvPicPr>
        <p:blipFill rotWithShape="1">
          <a:blip r:embed="rId4">
            <a:alphaModFix/>
          </a:blip>
          <a:srcRect b="0" l="8481" r="18021" t="0"/>
          <a:stretch/>
        </p:blipFill>
        <p:spPr>
          <a:xfrm>
            <a:off x="7107925" y="1047749"/>
            <a:ext cx="1964481" cy="4499432"/>
          </a:xfrm>
          <a:prstGeom prst="rect">
            <a:avLst/>
          </a:prstGeom>
          <a:noFill/>
          <a:ln cap="sq" cmpd="sng" w="38100">
            <a:solidFill>
              <a:srgbClr val="000000"/>
            </a:solidFill>
            <a:prstDash val="solid"/>
            <a:miter lim="800000"/>
            <a:headEnd len="med" w="med" type="none"/>
            <a:tailEnd len="med" w="med" type="none"/>
          </a:ln>
          <a:effectLst>
            <a:outerShdw blurRad="50800" rotWithShape="0" algn="tl" dir="2700000" dist="38100">
              <a:srgbClr val="000000">
                <a:alpha val="42745"/>
              </a:srgbClr>
            </a:outerShdw>
          </a:effectLst>
        </p:spPr>
      </p:pic>
      <p:sp>
        <p:nvSpPr>
          <p:cNvPr id="128" name="Shape 128"/>
          <p:cNvSpPr txBox="1"/>
          <p:nvPr/>
        </p:nvSpPr>
        <p:spPr>
          <a:xfrm>
            <a:off x="152400" y="6203974"/>
            <a:ext cx="1371600" cy="50783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b="1" lang="en-US" sz="1800">
                <a:solidFill>
                  <a:schemeClr val="dk1"/>
                </a:solidFill>
                <a:latin typeface="Nunito"/>
                <a:ea typeface="Nunito"/>
                <a:cs typeface="Nunito"/>
                <a:sym typeface="Nunito"/>
              </a:rPr>
              <a:t>Olapido</a:t>
            </a:r>
            <a:endParaRPr b="1" sz="1800">
              <a:solidFill>
                <a:schemeClr val="dk1"/>
              </a:solidFill>
              <a:latin typeface="Nunito"/>
              <a:ea typeface="Nunito"/>
              <a:cs typeface="Nunito"/>
              <a:sym typeface="Nuni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Shape 133"/>
          <p:cNvSpPr txBox="1"/>
          <p:nvPr/>
        </p:nvSpPr>
        <p:spPr>
          <a:xfrm>
            <a:off x="76200" y="152400"/>
            <a:ext cx="906780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Arial Black"/>
                <a:ea typeface="Arial Black"/>
                <a:cs typeface="Arial Black"/>
                <a:sym typeface="Arial Black"/>
              </a:rPr>
              <a:t>Review of Past Work – </a:t>
            </a:r>
            <a:r>
              <a:rPr lang="en-US" sz="2400">
                <a:solidFill>
                  <a:schemeClr val="dk1"/>
                </a:solidFill>
                <a:latin typeface="Arial Black"/>
                <a:ea typeface="Arial Black"/>
                <a:cs typeface="Arial Black"/>
                <a:sym typeface="Arial Black"/>
              </a:rPr>
              <a:t>Functional Decomp.</a:t>
            </a:r>
            <a:endParaRPr sz="2400">
              <a:solidFill>
                <a:schemeClr val="dk1"/>
              </a:solidFill>
              <a:latin typeface="Arial Black"/>
              <a:ea typeface="Arial Black"/>
              <a:cs typeface="Arial Black"/>
              <a:sym typeface="Arial Black"/>
            </a:endParaRPr>
          </a:p>
        </p:txBody>
      </p:sp>
      <p:grpSp>
        <p:nvGrpSpPr>
          <p:cNvPr id="134" name="Shape 134"/>
          <p:cNvGrpSpPr/>
          <p:nvPr/>
        </p:nvGrpSpPr>
        <p:grpSpPr>
          <a:xfrm>
            <a:off x="1551198" y="1067880"/>
            <a:ext cx="6727403" cy="6627239"/>
            <a:chOff x="2236998" y="1080"/>
            <a:chExt cx="6727403" cy="6627239"/>
          </a:xfrm>
        </p:grpSpPr>
        <p:sp>
          <p:nvSpPr>
            <p:cNvPr id="135" name="Shape 135"/>
            <p:cNvSpPr/>
            <p:nvPr/>
          </p:nvSpPr>
          <p:spPr>
            <a:xfrm rot="5400000">
              <a:off x="5082316" y="122547"/>
              <a:ext cx="1868723" cy="1625789"/>
            </a:xfrm>
            <a:prstGeom prst="hexagon">
              <a:avLst>
                <a:gd fmla="val 25000" name="adj"/>
                <a:gd fmla="val 115470" name="vf"/>
              </a:avLst>
            </a:prstGeom>
            <a:gradFill>
              <a:gsLst>
                <a:gs pos="0">
                  <a:srgbClr val="5D427D"/>
                </a:gs>
                <a:gs pos="80000">
                  <a:srgbClr val="7A57A5"/>
                </a:gs>
                <a:gs pos="100000">
                  <a:srgbClr val="7A56A7"/>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6" name="Shape 136"/>
            <p:cNvSpPr txBox="1"/>
            <p:nvPr/>
          </p:nvSpPr>
          <p:spPr>
            <a:xfrm>
              <a:off x="5457135" y="292289"/>
              <a:ext cx="1119085" cy="1286305"/>
            </a:xfrm>
            <a:prstGeom prst="rect">
              <a:avLst/>
            </a:prstGeom>
            <a:noFill/>
            <a:ln>
              <a:noFill/>
            </a:ln>
          </p:spPr>
          <p:txBody>
            <a:bodyPr anchorCtr="0" anchor="ctr" bIns="224775" lIns="224775" spcFirstLastPara="1" rIns="224775" wrap="square" tIns="224775">
              <a:noAutofit/>
            </a:bodyPr>
            <a:lstStyle/>
            <a:p>
              <a:pPr indent="0" lvl="0" marL="0" marR="0" rtl="0" algn="ctr">
                <a:lnSpc>
                  <a:spcPct val="90000"/>
                </a:lnSpc>
                <a:spcBef>
                  <a:spcPts val="0"/>
                </a:spcBef>
                <a:spcAft>
                  <a:spcPts val="0"/>
                </a:spcAft>
                <a:buNone/>
              </a:pPr>
              <a:r>
                <a:rPr lang="en-US" sz="5900">
                  <a:solidFill>
                    <a:schemeClr val="lt1"/>
                  </a:solidFill>
                  <a:latin typeface="Calibri"/>
                  <a:ea typeface="Calibri"/>
                  <a:cs typeface="Calibri"/>
                  <a:sym typeface="Calibri"/>
                </a:rPr>
                <a:t> </a:t>
              </a:r>
              <a:endParaRPr sz="5900">
                <a:solidFill>
                  <a:schemeClr val="lt1"/>
                </a:solidFill>
                <a:latin typeface="Calibri"/>
                <a:ea typeface="Calibri"/>
                <a:cs typeface="Calibri"/>
                <a:sym typeface="Calibri"/>
              </a:endParaRPr>
            </a:p>
          </p:txBody>
        </p:sp>
        <p:sp>
          <p:nvSpPr>
            <p:cNvPr id="137" name="Shape 137"/>
            <p:cNvSpPr/>
            <p:nvPr/>
          </p:nvSpPr>
          <p:spPr>
            <a:xfrm>
              <a:off x="6878906" y="374824"/>
              <a:ext cx="2085495" cy="1121233"/>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8" name="Shape 138"/>
            <p:cNvSpPr txBox="1"/>
            <p:nvPr/>
          </p:nvSpPr>
          <p:spPr>
            <a:xfrm>
              <a:off x="6878906" y="374824"/>
              <a:ext cx="2085495" cy="1121233"/>
            </a:xfrm>
            <a:prstGeom prst="rect">
              <a:avLst/>
            </a:prstGeom>
            <a:noFill/>
            <a:ln>
              <a:noFill/>
            </a:ln>
          </p:spPr>
          <p:txBody>
            <a:bodyPr anchorCtr="0" anchor="ctr" bIns="137150" lIns="137150" spcFirstLastPara="1" rIns="137150" wrap="square" tIns="137150">
              <a:noAutofit/>
            </a:bodyPr>
            <a:lstStyle/>
            <a:p>
              <a:pPr indent="0" lvl="0" marL="0" marR="0" rtl="0" algn="l">
                <a:lnSpc>
                  <a:spcPct val="90000"/>
                </a:lnSpc>
                <a:spcBef>
                  <a:spcPts val="0"/>
                </a:spcBef>
                <a:spcAft>
                  <a:spcPts val="0"/>
                </a:spcAft>
                <a:buNone/>
              </a:pPr>
              <a:r>
                <a:rPr lang="en-US" sz="3600">
                  <a:solidFill>
                    <a:schemeClr val="dk1"/>
                  </a:solidFill>
                  <a:latin typeface="Calibri"/>
                  <a:ea typeface="Calibri"/>
                  <a:cs typeface="Calibri"/>
                  <a:sym typeface="Calibri"/>
                </a:rPr>
                <a:t> </a:t>
              </a:r>
              <a:endParaRPr sz="3600">
                <a:solidFill>
                  <a:schemeClr val="dk1"/>
                </a:solidFill>
                <a:latin typeface="Calibri"/>
                <a:ea typeface="Calibri"/>
                <a:cs typeface="Calibri"/>
                <a:sym typeface="Calibri"/>
              </a:endParaRPr>
            </a:p>
          </p:txBody>
        </p:sp>
        <p:sp>
          <p:nvSpPr>
            <p:cNvPr id="139" name="Shape 139"/>
            <p:cNvSpPr/>
            <p:nvPr/>
          </p:nvSpPr>
          <p:spPr>
            <a:xfrm rot="5400000">
              <a:off x="3326463" y="122547"/>
              <a:ext cx="1868723" cy="1625789"/>
            </a:xfrm>
            <a:prstGeom prst="hexagon">
              <a:avLst>
                <a:gd fmla="val 25000" name="adj"/>
                <a:gd fmla="val 115470" name="vf"/>
              </a:avLst>
            </a:prstGeom>
            <a:gradFill>
              <a:gsLst>
                <a:gs pos="0">
                  <a:srgbClr val="4F3E81"/>
                </a:gs>
                <a:gs pos="80000">
                  <a:srgbClr val="6951AA"/>
                </a:gs>
                <a:gs pos="100000">
                  <a:srgbClr val="6851AC"/>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0" name="Shape 140"/>
            <p:cNvSpPr txBox="1"/>
            <p:nvPr/>
          </p:nvSpPr>
          <p:spPr>
            <a:xfrm>
              <a:off x="3701282" y="292289"/>
              <a:ext cx="1119085" cy="128630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3600">
                <a:solidFill>
                  <a:schemeClr val="lt1"/>
                </a:solidFill>
                <a:latin typeface="Calibri"/>
                <a:ea typeface="Calibri"/>
                <a:cs typeface="Calibri"/>
                <a:sym typeface="Calibri"/>
              </a:endParaRPr>
            </a:p>
          </p:txBody>
        </p:sp>
        <p:sp>
          <p:nvSpPr>
            <p:cNvPr id="141" name="Shape 141"/>
            <p:cNvSpPr/>
            <p:nvPr/>
          </p:nvSpPr>
          <p:spPr>
            <a:xfrm rot="5400000">
              <a:off x="4201026" y="1708719"/>
              <a:ext cx="1868723" cy="1625789"/>
            </a:xfrm>
            <a:prstGeom prst="hexagon">
              <a:avLst>
                <a:gd fmla="val 25000" name="adj"/>
                <a:gd fmla="val 115470" name="vf"/>
              </a:avLst>
            </a:prstGeom>
            <a:gradFill>
              <a:gsLst>
                <a:gs pos="0">
                  <a:srgbClr val="403A86"/>
                </a:gs>
                <a:gs pos="80000">
                  <a:srgbClr val="554DB1"/>
                </a:gs>
                <a:gs pos="100000">
                  <a:srgbClr val="544BB4"/>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2" name="Shape 142"/>
            <p:cNvSpPr txBox="1"/>
            <p:nvPr/>
          </p:nvSpPr>
          <p:spPr>
            <a:xfrm>
              <a:off x="4575845" y="1878461"/>
              <a:ext cx="1119085" cy="1286305"/>
            </a:xfrm>
            <a:prstGeom prst="rect">
              <a:avLst/>
            </a:prstGeom>
            <a:noFill/>
            <a:ln>
              <a:noFill/>
            </a:ln>
          </p:spPr>
          <p:txBody>
            <a:bodyPr anchorCtr="0" anchor="ctr" bIns="224775" lIns="224775" spcFirstLastPara="1" rIns="224775" wrap="square" tIns="224775">
              <a:noAutofit/>
            </a:bodyPr>
            <a:lstStyle/>
            <a:p>
              <a:pPr indent="0" lvl="0" marL="0" marR="0" rtl="0" algn="ctr">
                <a:lnSpc>
                  <a:spcPct val="90000"/>
                </a:lnSpc>
                <a:spcBef>
                  <a:spcPts val="0"/>
                </a:spcBef>
                <a:spcAft>
                  <a:spcPts val="0"/>
                </a:spcAft>
                <a:buNone/>
              </a:pPr>
              <a:r>
                <a:rPr lang="en-US" sz="5900">
                  <a:solidFill>
                    <a:schemeClr val="lt1"/>
                  </a:solidFill>
                  <a:latin typeface="Calibri"/>
                  <a:ea typeface="Calibri"/>
                  <a:cs typeface="Calibri"/>
                  <a:sym typeface="Calibri"/>
                </a:rPr>
                <a:t> </a:t>
              </a:r>
              <a:endParaRPr sz="5900">
                <a:solidFill>
                  <a:schemeClr val="lt1"/>
                </a:solidFill>
                <a:latin typeface="Calibri"/>
                <a:ea typeface="Calibri"/>
                <a:cs typeface="Calibri"/>
                <a:sym typeface="Calibri"/>
              </a:endParaRPr>
            </a:p>
          </p:txBody>
        </p:sp>
        <p:sp>
          <p:nvSpPr>
            <p:cNvPr id="143" name="Shape 143"/>
            <p:cNvSpPr/>
            <p:nvPr/>
          </p:nvSpPr>
          <p:spPr>
            <a:xfrm>
              <a:off x="2236998" y="1960996"/>
              <a:ext cx="2018220" cy="1121233"/>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4" name="Shape 144"/>
            <p:cNvSpPr txBox="1"/>
            <p:nvPr/>
          </p:nvSpPr>
          <p:spPr>
            <a:xfrm>
              <a:off x="2236998" y="1960996"/>
              <a:ext cx="2018220" cy="1121233"/>
            </a:xfrm>
            <a:prstGeom prst="rect">
              <a:avLst/>
            </a:prstGeom>
            <a:noFill/>
            <a:ln>
              <a:noFill/>
            </a:ln>
          </p:spPr>
          <p:txBody>
            <a:bodyPr anchorCtr="0" anchor="ctr" bIns="137150" lIns="137150" spcFirstLastPara="1" rIns="137150" wrap="square" tIns="137150">
              <a:noAutofit/>
            </a:bodyPr>
            <a:lstStyle/>
            <a:p>
              <a:pPr indent="0" lvl="0" marL="0" marR="0" rtl="0" algn="r">
                <a:lnSpc>
                  <a:spcPct val="90000"/>
                </a:lnSpc>
                <a:spcBef>
                  <a:spcPts val="0"/>
                </a:spcBef>
                <a:spcAft>
                  <a:spcPts val="0"/>
                </a:spcAft>
                <a:buNone/>
              </a:pPr>
              <a:r>
                <a:rPr lang="en-US" sz="3600">
                  <a:solidFill>
                    <a:schemeClr val="dk1"/>
                  </a:solidFill>
                  <a:latin typeface="Calibri"/>
                  <a:ea typeface="Calibri"/>
                  <a:cs typeface="Calibri"/>
                  <a:sym typeface="Calibri"/>
                </a:rPr>
                <a:t> </a:t>
              </a:r>
              <a:endParaRPr sz="3600">
                <a:solidFill>
                  <a:schemeClr val="dk1"/>
                </a:solidFill>
                <a:latin typeface="Calibri"/>
                <a:ea typeface="Calibri"/>
                <a:cs typeface="Calibri"/>
                <a:sym typeface="Calibri"/>
              </a:endParaRPr>
            </a:p>
          </p:txBody>
        </p:sp>
        <p:sp>
          <p:nvSpPr>
            <p:cNvPr id="145" name="Shape 145"/>
            <p:cNvSpPr/>
            <p:nvPr/>
          </p:nvSpPr>
          <p:spPr>
            <a:xfrm rot="5400000">
              <a:off x="5956878" y="1708719"/>
              <a:ext cx="1868723" cy="1625789"/>
            </a:xfrm>
            <a:prstGeom prst="hexagon">
              <a:avLst>
                <a:gd fmla="val 25000" name="adj"/>
                <a:gd fmla="val 115470" name="vf"/>
              </a:avLst>
            </a:prstGeom>
            <a:gradFill>
              <a:gsLst>
                <a:gs pos="0">
                  <a:srgbClr val="363C8B"/>
                </a:gs>
                <a:gs pos="80000">
                  <a:srgbClr val="484EB7"/>
                </a:gs>
                <a:gs pos="100000">
                  <a:srgbClr val="454DBB"/>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6" name="Shape 146"/>
            <p:cNvSpPr txBox="1"/>
            <p:nvPr/>
          </p:nvSpPr>
          <p:spPr>
            <a:xfrm>
              <a:off x="6331697" y="1878461"/>
              <a:ext cx="1119085" cy="128630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3600">
                <a:solidFill>
                  <a:schemeClr val="lt1"/>
                </a:solidFill>
                <a:latin typeface="Calibri"/>
                <a:ea typeface="Calibri"/>
                <a:cs typeface="Calibri"/>
                <a:sym typeface="Calibri"/>
              </a:endParaRPr>
            </a:p>
          </p:txBody>
        </p:sp>
        <p:sp>
          <p:nvSpPr>
            <p:cNvPr id="147" name="Shape 147"/>
            <p:cNvSpPr/>
            <p:nvPr/>
          </p:nvSpPr>
          <p:spPr>
            <a:xfrm rot="5400000">
              <a:off x="5082316" y="3294891"/>
              <a:ext cx="1868723" cy="1625789"/>
            </a:xfrm>
            <a:prstGeom prst="hexagon">
              <a:avLst>
                <a:gd fmla="val 25000" name="adj"/>
                <a:gd fmla="val 115470" name="vf"/>
              </a:avLst>
            </a:prstGeom>
            <a:gradFill>
              <a:gsLst>
                <a:gs pos="0">
                  <a:srgbClr val="324990"/>
                </a:gs>
                <a:gs pos="80000">
                  <a:srgbClr val="4260BE"/>
                </a:gs>
                <a:gs pos="100000">
                  <a:srgbClr val="4060C0"/>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8" name="Shape 148"/>
            <p:cNvSpPr txBox="1"/>
            <p:nvPr/>
          </p:nvSpPr>
          <p:spPr>
            <a:xfrm>
              <a:off x="5457135" y="3464633"/>
              <a:ext cx="1119085" cy="1286305"/>
            </a:xfrm>
            <a:prstGeom prst="rect">
              <a:avLst/>
            </a:prstGeom>
            <a:noFill/>
            <a:ln>
              <a:noFill/>
            </a:ln>
          </p:spPr>
          <p:txBody>
            <a:bodyPr anchorCtr="0" anchor="ctr" bIns="224775" lIns="224775" spcFirstLastPara="1" rIns="224775" wrap="square" tIns="224775">
              <a:noAutofit/>
            </a:bodyPr>
            <a:lstStyle/>
            <a:p>
              <a:pPr indent="0" lvl="0" marL="0" marR="0" rtl="0" algn="ctr">
                <a:lnSpc>
                  <a:spcPct val="90000"/>
                </a:lnSpc>
                <a:spcBef>
                  <a:spcPts val="0"/>
                </a:spcBef>
                <a:spcAft>
                  <a:spcPts val="0"/>
                </a:spcAft>
                <a:buNone/>
              </a:pPr>
              <a:r>
                <a:t/>
              </a:r>
              <a:endParaRPr sz="5900">
                <a:solidFill>
                  <a:schemeClr val="lt1"/>
                </a:solidFill>
                <a:latin typeface="Calibri"/>
                <a:ea typeface="Calibri"/>
                <a:cs typeface="Calibri"/>
                <a:sym typeface="Calibri"/>
              </a:endParaRPr>
            </a:p>
          </p:txBody>
        </p:sp>
        <p:sp>
          <p:nvSpPr>
            <p:cNvPr id="149" name="Shape 149"/>
            <p:cNvSpPr/>
            <p:nvPr/>
          </p:nvSpPr>
          <p:spPr>
            <a:xfrm>
              <a:off x="6878906" y="3547169"/>
              <a:ext cx="2085495" cy="1121233"/>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0" name="Shape 150"/>
            <p:cNvSpPr/>
            <p:nvPr/>
          </p:nvSpPr>
          <p:spPr>
            <a:xfrm rot="5400000">
              <a:off x="3326463" y="3294891"/>
              <a:ext cx="1868723" cy="1625789"/>
            </a:xfrm>
            <a:prstGeom prst="hexagon">
              <a:avLst>
                <a:gd fmla="val 25000" name="adj"/>
                <a:gd fmla="val 115470" name="vf"/>
              </a:avLst>
            </a:prstGeom>
            <a:gradFill>
              <a:gsLst>
                <a:gs pos="0">
                  <a:srgbClr val="2F5A94"/>
                </a:gs>
                <a:gs pos="80000">
                  <a:srgbClr val="3E76C3"/>
                </a:gs>
                <a:gs pos="100000">
                  <a:srgbClr val="3B77C7"/>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1" name="Shape 151"/>
            <p:cNvSpPr txBox="1"/>
            <p:nvPr/>
          </p:nvSpPr>
          <p:spPr>
            <a:xfrm>
              <a:off x="3701282" y="3464633"/>
              <a:ext cx="1119085" cy="128630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3600">
                <a:solidFill>
                  <a:schemeClr val="lt1"/>
                </a:solidFill>
                <a:latin typeface="Calibri"/>
                <a:ea typeface="Calibri"/>
                <a:cs typeface="Calibri"/>
                <a:sym typeface="Calibri"/>
              </a:endParaRPr>
            </a:p>
          </p:txBody>
        </p:sp>
        <p:sp>
          <p:nvSpPr>
            <p:cNvPr id="152" name="Shape 152"/>
            <p:cNvSpPr/>
            <p:nvPr/>
          </p:nvSpPr>
          <p:spPr>
            <a:xfrm rot="5400000">
              <a:off x="4201026" y="4881063"/>
              <a:ext cx="1868723" cy="1625789"/>
            </a:xfrm>
            <a:prstGeom prst="hexagon">
              <a:avLst>
                <a:gd fmla="val 25000" name="adj"/>
                <a:gd fmla="val 115470" name="vf"/>
              </a:avLst>
            </a:prstGeom>
            <a:no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3" name="Shape 153"/>
            <p:cNvSpPr txBox="1"/>
            <p:nvPr/>
          </p:nvSpPr>
          <p:spPr>
            <a:xfrm>
              <a:off x="4575845" y="5050805"/>
              <a:ext cx="1119085" cy="1286305"/>
            </a:xfrm>
            <a:prstGeom prst="rect">
              <a:avLst/>
            </a:prstGeom>
            <a:noFill/>
            <a:ln>
              <a:noFill/>
            </a:ln>
          </p:spPr>
          <p:txBody>
            <a:bodyPr anchorCtr="0" anchor="ctr" bIns="224775" lIns="224775" spcFirstLastPara="1" rIns="224775" wrap="square" tIns="224775">
              <a:noAutofit/>
            </a:bodyPr>
            <a:lstStyle/>
            <a:p>
              <a:pPr indent="0" lvl="0" marL="0" marR="0" rtl="0" algn="ctr">
                <a:lnSpc>
                  <a:spcPct val="90000"/>
                </a:lnSpc>
                <a:spcBef>
                  <a:spcPts val="0"/>
                </a:spcBef>
                <a:spcAft>
                  <a:spcPts val="0"/>
                </a:spcAft>
                <a:buNone/>
              </a:pPr>
              <a:r>
                <a:rPr lang="en-US" sz="5900">
                  <a:solidFill>
                    <a:schemeClr val="lt1"/>
                  </a:solidFill>
                  <a:latin typeface="Calibri"/>
                  <a:ea typeface="Calibri"/>
                  <a:cs typeface="Calibri"/>
                  <a:sym typeface="Calibri"/>
                </a:rPr>
                <a:t> </a:t>
              </a:r>
              <a:endParaRPr sz="5900">
                <a:solidFill>
                  <a:schemeClr val="lt1"/>
                </a:solidFill>
                <a:latin typeface="Calibri"/>
                <a:ea typeface="Calibri"/>
                <a:cs typeface="Calibri"/>
                <a:sym typeface="Calibri"/>
              </a:endParaRPr>
            </a:p>
          </p:txBody>
        </p:sp>
        <p:sp>
          <p:nvSpPr>
            <p:cNvPr id="154" name="Shape 154"/>
            <p:cNvSpPr/>
            <p:nvPr/>
          </p:nvSpPr>
          <p:spPr>
            <a:xfrm>
              <a:off x="2236998" y="5133341"/>
              <a:ext cx="2018220" cy="1121233"/>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5" name="Shape 155"/>
            <p:cNvSpPr txBox="1"/>
            <p:nvPr/>
          </p:nvSpPr>
          <p:spPr>
            <a:xfrm>
              <a:off x="2236998" y="5133341"/>
              <a:ext cx="2018220" cy="1121233"/>
            </a:xfrm>
            <a:prstGeom prst="rect">
              <a:avLst/>
            </a:prstGeom>
            <a:noFill/>
            <a:ln>
              <a:noFill/>
            </a:ln>
          </p:spPr>
          <p:txBody>
            <a:bodyPr anchorCtr="0" anchor="ctr" bIns="137150" lIns="137150" spcFirstLastPara="1" rIns="137150" wrap="square" tIns="137150">
              <a:noAutofit/>
            </a:bodyPr>
            <a:lstStyle/>
            <a:p>
              <a:pPr indent="0" lvl="0" marL="0" marR="0" rtl="0" algn="r">
                <a:lnSpc>
                  <a:spcPct val="90000"/>
                </a:lnSpc>
                <a:spcBef>
                  <a:spcPts val="0"/>
                </a:spcBef>
                <a:spcAft>
                  <a:spcPts val="0"/>
                </a:spcAft>
                <a:buNone/>
              </a:pPr>
              <a:r>
                <a:rPr lang="en-US" sz="3600">
                  <a:solidFill>
                    <a:schemeClr val="dk1"/>
                  </a:solidFill>
                  <a:latin typeface="Calibri"/>
                  <a:ea typeface="Calibri"/>
                  <a:cs typeface="Calibri"/>
                  <a:sym typeface="Calibri"/>
                </a:rPr>
                <a:t> </a:t>
              </a:r>
              <a:endParaRPr sz="3600">
                <a:solidFill>
                  <a:schemeClr val="dk1"/>
                </a:solidFill>
                <a:latin typeface="Calibri"/>
                <a:ea typeface="Calibri"/>
                <a:cs typeface="Calibri"/>
                <a:sym typeface="Calibri"/>
              </a:endParaRPr>
            </a:p>
          </p:txBody>
        </p:sp>
        <p:sp>
          <p:nvSpPr>
            <p:cNvPr id="156" name="Shape 156"/>
            <p:cNvSpPr/>
            <p:nvPr/>
          </p:nvSpPr>
          <p:spPr>
            <a:xfrm rot="5400000">
              <a:off x="2494890" y="1736750"/>
              <a:ext cx="1868723" cy="1625789"/>
            </a:xfrm>
            <a:prstGeom prst="hexagon">
              <a:avLst>
                <a:gd fmla="val 25000" name="adj"/>
                <a:gd fmla="val 115470" name="vf"/>
              </a:avLst>
            </a:prstGeom>
            <a:gradFill>
              <a:gsLst>
                <a:gs pos="0">
                  <a:srgbClr val="28839E"/>
                </a:gs>
                <a:gs pos="80000">
                  <a:srgbClr val="35ACCF"/>
                </a:gs>
                <a:gs pos="100000">
                  <a:srgbClr val="31AFD4"/>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7" name="Shape 157"/>
            <p:cNvSpPr txBox="1"/>
            <p:nvPr/>
          </p:nvSpPr>
          <p:spPr>
            <a:xfrm>
              <a:off x="2869709" y="1906492"/>
              <a:ext cx="1119085" cy="128630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3600">
                <a:solidFill>
                  <a:schemeClr val="lt1"/>
                </a:solidFill>
                <a:latin typeface="Calibri"/>
                <a:ea typeface="Calibri"/>
                <a:cs typeface="Calibri"/>
                <a:sym typeface="Calibri"/>
              </a:endParaRPr>
            </a:p>
          </p:txBody>
        </p:sp>
      </p:grpSp>
      <p:sp>
        <p:nvSpPr>
          <p:cNvPr id="158" name="Shape 158"/>
          <p:cNvSpPr txBox="1"/>
          <p:nvPr/>
        </p:nvSpPr>
        <p:spPr>
          <a:xfrm>
            <a:off x="2743200" y="1524000"/>
            <a:ext cx="1676400"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Black"/>
                <a:ea typeface="Arial Black"/>
                <a:cs typeface="Arial Black"/>
                <a:sym typeface="Arial Black"/>
              </a:rPr>
              <a:t>Transform to Different Heights</a:t>
            </a:r>
            <a:endParaRPr sz="1800">
              <a:solidFill>
                <a:schemeClr val="lt1"/>
              </a:solidFill>
              <a:latin typeface="Arial Black"/>
              <a:ea typeface="Arial Black"/>
              <a:cs typeface="Arial Black"/>
              <a:sym typeface="Arial Black"/>
            </a:endParaRPr>
          </a:p>
        </p:txBody>
      </p:sp>
      <p:sp>
        <p:nvSpPr>
          <p:cNvPr id="159" name="Shape 159"/>
          <p:cNvSpPr txBox="1"/>
          <p:nvPr/>
        </p:nvSpPr>
        <p:spPr>
          <a:xfrm>
            <a:off x="3601951" y="3277055"/>
            <a:ext cx="1676400"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Black"/>
                <a:ea typeface="Arial Black"/>
                <a:cs typeface="Arial Black"/>
                <a:sym typeface="Arial Black"/>
              </a:rPr>
              <a:t>Supply Traction</a:t>
            </a:r>
            <a:endParaRPr sz="1800">
              <a:solidFill>
                <a:schemeClr val="lt1"/>
              </a:solidFill>
              <a:latin typeface="Arial Black"/>
              <a:ea typeface="Arial Black"/>
              <a:cs typeface="Arial Black"/>
              <a:sym typeface="Arial Black"/>
            </a:endParaRPr>
          </a:p>
        </p:txBody>
      </p:sp>
      <p:sp>
        <p:nvSpPr>
          <p:cNvPr id="160" name="Shape 160"/>
          <p:cNvSpPr txBox="1"/>
          <p:nvPr/>
        </p:nvSpPr>
        <p:spPr>
          <a:xfrm>
            <a:off x="4476437" y="1709233"/>
            <a:ext cx="1676400"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Black"/>
                <a:ea typeface="Arial Black"/>
                <a:cs typeface="Arial Black"/>
                <a:sym typeface="Arial Black"/>
              </a:rPr>
              <a:t>Attach to Foot</a:t>
            </a:r>
            <a:endParaRPr sz="1800">
              <a:solidFill>
                <a:schemeClr val="lt1"/>
              </a:solidFill>
              <a:latin typeface="Arial Black"/>
              <a:ea typeface="Arial Black"/>
              <a:cs typeface="Arial Black"/>
              <a:sym typeface="Arial Black"/>
            </a:endParaRPr>
          </a:p>
        </p:txBody>
      </p:sp>
      <p:sp>
        <p:nvSpPr>
          <p:cNvPr id="161" name="Shape 161"/>
          <p:cNvSpPr txBox="1"/>
          <p:nvPr/>
        </p:nvSpPr>
        <p:spPr>
          <a:xfrm>
            <a:off x="2743200" y="4837655"/>
            <a:ext cx="1676400"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Black"/>
                <a:ea typeface="Arial Black"/>
                <a:cs typeface="Arial Black"/>
                <a:sym typeface="Arial Black"/>
              </a:rPr>
              <a:t>Impress with Style</a:t>
            </a:r>
            <a:endParaRPr sz="1800">
              <a:solidFill>
                <a:schemeClr val="lt1"/>
              </a:solidFill>
              <a:latin typeface="Arial Black"/>
              <a:ea typeface="Arial Black"/>
              <a:cs typeface="Arial Black"/>
              <a:sym typeface="Arial Black"/>
            </a:endParaRPr>
          </a:p>
        </p:txBody>
      </p:sp>
      <p:sp>
        <p:nvSpPr>
          <p:cNvPr id="162" name="Shape 162"/>
          <p:cNvSpPr txBox="1"/>
          <p:nvPr/>
        </p:nvSpPr>
        <p:spPr>
          <a:xfrm>
            <a:off x="5361213" y="2968357"/>
            <a:ext cx="1619564" cy="120032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Black"/>
                <a:ea typeface="Arial Black"/>
                <a:cs typeface="Arial Black"/>
                <a:sym typeface="Arial Black"/>
              </a:rPr>
              <a:t>Support Foot Ergonom-ically</a:t>
            </a:r>
            <a:endParaRPr sz="1800">
              <a:solidFill>
                <a:schemeClr val="lt1"/>
              </a:solidFill>
              <a:latin typeface="Arial Black"/>
              <a:ea typeface="Arial Black"/>
              <a:cs typeface="Arial Black"/>
              <a:sym typeface="Arial Black"/>
            </a:endParaRPr>
          </a:p>
        </p:txBody>
      </p:sp>
      <p:sp>
        <p:nvSpPr>
          <p:cNvPr id="163" name="Shape 163"/>
          <p:cNvSpPr txBox="1"/>
          <p:nvPr/>
        </p:nvSpPr>
        <p:spPr>
          <a:xfrm>
            <a:off x="1875971" y="3274414"/>
            <a:ext cx="1676400"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Black"/>
                <a:ea typeface="Arial Black"/>
                <a:cs typeface="Arial Black"/>
                <a:sym typeface="Arial Black"/>
              </a:rPr>
              <a:t>Shield from Elements</a:t>
            </a:r>
            <a:endParaRPr sz="1800">
              <a:solidFill>
                <a:schemeClr val="lt1"/>
              </a:solidFill>
              <a:latin typeface="Arial Black"/>
              <a:ea typeface="Arial Black"/>
              <a:cs typeface="Arial Black"/>
              <a:sym typeface="Arial Black"/>
            </a:endParaRPr>
          </a:p>
        </p:txBody>
      </p:sp>
      <p:sp>
        <p:nvSpPr>
          <p:cNvPr id="164" name="Shape 164"/>
          <p:cNvSpPr txBox="1"/>
          <p:nvPr/>
        </p:nvSpPr>
        <p:spPr>
          <a:xfrm>
            <a:off x="4523013" y="4837122"/>
            <a:ext cx="1676400"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Black"/>
                <a:ea typeface="Arial Black"/>
                <a:cs typeface="Arial Black"/>
                <a:sym typeface="Arial Black"/>
              </a:rPr>
              <a:t>Provide Comfort</a:t>
            </a:r>
            <a:endParaRPr/>
          </a:p>
        </p:txBody>
      </p:sp>
      <p:sp>
        <p:nvSpPr>
          <p:cNvPr id="165" name="Shape 165"/>
          <p:cNvSpPr txBox="1"/>
          <p:nvPr/>
        </p:nvSpPr>
        <p:spPr>
          <a:xfrm>
            <a:off x="152400" y="6203974"/>
            <a:ext cx="1371600" cy="50783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b="1" lang="en-US" sz="1800">
                <a:solidFill>
                  <a:schemeClr val="dk1"/>
                </a:solidFill>
                <a:latin typeface="Nunito"/>
                <a:ea typeface="Nunito"/>
                <a:cs typeface="Nunito"/>
                <a:sym typeface="Nunito"/>
              </a:rPr>
              <a:t>Olapido</a:t>
            </a:r>
            <a:endParaRPr b="1" sz="1800">
              <a:solidFill>
                <a:schemeClr val="dk1"/>
              </a:solidFill>
              <a:latin typeface="Nunito"/>
              <a:ea typeface="Nunito"/>
              <a:cs typeface="Nunito"/>
              <a:sym typeface="Nuni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Shape 170"/>
          <p:cNvSpPr txBox="1"/>
          <p:nvPr/>
        </p:nvSpPr>
        <p:spPr>
          <a:xfrm>
            <a:off x="76200" y="152400"/>
            <a:ext cx="655320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Arial Black"/>
                <a:ea typeface="Arial Black"/>
                <a:cs typeface="Arial Black"/>
                <a:sym typeface="Arial Black"/>
              </a:rPr>
              <a:t>Target Catalog</a:t>
            </a:r>
            <a:endParaRPr sz="3200">
              <a:solidFill>
                <a:schemeClr val="dk1"/>
              </a:solidFill>
              <a:latin typeface="Arial Black"/>
              <a:ea typeface="Arial Black"/>
              <a:cs typeface="Arial Black"/>
              <a:sym typeface="Arial Black"/>
            </a:endParaRPr>
          </a:p>
        </p:txBody>
      </p:sp>
      <p:graphicFrame>
        <p:nvGraphicFramePr>
          <p:cNvPr id="171" name="Shape 171"/>
          <p:cNvGraphicFramePr/>
          <p:nvPr/>
        </p:nvGraphicFramePr>
        <p:xfrm>
          <a:off x="533400" y="914400"/>
          <a:ext cx="3000000" cy="3000000"/>
        </p:xfrm>
        <a:graphic>
          <a:graphicData uri="http://schemas.openxmlformats.org/drawingml/2006/table">
            <a:tbl>
              <a:tblPr>
                <a:noFill/>
                <a:tableStyleId>{86BA3893-93CC-4976-A32B-3A5EBB404ED4}</a:tableStyleId>
              </a:tblPr>
              <a:tblGrid>
                <a:gridCol w="4525525"/>
                <a:gridCol w="3551675"/>
              </a:tblGrid>
              <a:tr h="270775">
                <a:tc>
                  <a:txBody>
                    <a:bodyPr>
                      <a:noAutofit/>
                    </a:bodyPr>
                    <a:lstStyle/>
                    <a:p>
                      <a:pPr indent="0" lvl="0" marL="0" marR="0" rtl="0" algn="l">
                        <a:spcBef>
                          <a:spcPts val="0"/>
                        </a:spcBef>
                        <a:spcAft>
                          <a:spcPts val="0"/>
                        </a:spcAft>
                        <a:buNone/>
                      </a:pPr>
                      <a:r>
                        <a:rPr b="0" i="0" lang="en-US" sz="2400" u="none" cap="none" strike="noStrike">
                          <a:solidFill>
                            <a:schemeClr val="lt1"/>
                          </a:solidFill>
                          <a:latin typeface="Calibri"/>
                          <a:ea typeface="Calibri"/>
                          <a:cs typeface="Calibri"/>
                          <a:sym typeface="Calibri"/>
                        </a:rPr>
                        <a:t>Metrics</a:t>
                      </a:r>
                      <a:endParaRPr sz="2400" u="none" cap="none" strike="noStrike">
                        <a:solidFill>
                          <a:schemeClr val="lt1"/>
                        </a:solidFill>
                      </a:endParaRPr>
                    </a:p>
                  </a:txBody>
                  <a:tcPr marT="95250" marB="95250" marR="66675" marL="66675">
                    <a:solidFill>
                      <a:schemeClr val="accent4"/>
                    </a:solidFill>
                  </a:tcPr>
                </a:tc>
                <a:tc>
                  <a:txBody>
                    <a:bodyPr>
                      <a:noAutofit/>
                    </a:bodyPr>
                    <a:lstStyle/>
                    <a:p>
                      <a:pPr indent="0" lvl="0" marL="0" marR="0" rtl="0" algn="l">
                        <a:spcBef>
                          <a:spcPts val="0"/>
                        </a:spcBef>
                        <a:spcAft>
                          <a:spcPts val="0"/>
                        </a:spcAft>
                        <a:buNone/>
                      </a:pPr>
                      <a:r>
                        <a:rPr b="1" i="0" lang="en-US" sz="2400" u="none" cap="none" strike="noStrike">
                          <a:solidFill>
                            <a:schemeClr val="lt1"/>
                          </a:solidFill>
                          <a:latin typeface="Calibri"/>
                          <a:ea typeface="Calibri"/>
                          <a:cs typeface="Calibri"/>
                          <a:sym typeface="Calibri"/>
                        </a:rPr>
                        <a:t>Targets</a:t>
                      </a:r>
                      <a:endParaRPr sz="2400" u="none" cap="none" strike="noStrike">
                        <a:solidFill>
                          <a:schemeClr val="lt1"/>
                        </a:solidFill>
                      </a:endParaRPr>
                    </a:p>
                  </a:txBody>
                  <a:tcPr marT="95250" marB="95250" marR="66675" marL="66675">
                    <a:solidFill>
                      <a:schemeClr val="accent4"/>
                    </a:solidFill>
                  </a:tcPr>
                </a:tc>
              </a:tr>
              <a:tr h="607575">
                <a:tc>
                  <a:txBody>
                    <a:bodyPr>
                      <a:noAutofit/>
                    </a:bodyPr>
                    <a:lstStyle/>
                    <a:p>
                      <a:pPr indent="0" lvl="0" marL="0" marR="0" rtl="0" algn="l">
                        <a:spcBef>
                          <a:spcPts val="0"/>
                        </a:spcBef>
                        <a:spcAft>
                          <a:spcPts val="0"/>
                        </a:spcAft>
                        <a:buNone/>
                      </a:pPr>
                      <a:r>
                        <a:rPr b="0" i="0" lang="en-US" sz="2400" u="none" cap="none" strike="noStrike">
                          <a:solidFill>
                            <a:srgbClr val="000000"/>
                          </a:solidFill>
                          <a:latin typeface="Arial"/>
                          <a:ea typeface="Arial"/>
                          <a:cs typeface="Arial"/>
                          <a:sym typeface="Arial"/>
                        </a:rPr>
                        <a:t>Heel height in elevated state</a:t>
                      </a:r>
                      <a:endParaRPr sz="2400" u="none" cap="none" strike="noStrike"/>
                    </a:p>
                  </a:txBody>
                  <a:tcPr marT="95250" marB="95250" marR="66675" marL="66675">
                    <a:solidFill>
                      <a:srgbClr val="DAEEF3"/>
                    </a:solidFill>
                  </a:tcPr>
                </a:tc>
                <a:tc>
                  <a:txBody>
                    <a:bodyPr>
                      <a:noAutofit/>
                    </a:bodyPr>
                    <a:lstStyle/>
                    <a:p>
                      <a:pPr indent="0" lvl="0" marL="0" marR="0" rtl="0" algn="l">
                        <a:spcBef>
                          <a:spcPts val="0"/>
                        </a:spcBef>
                        <a:spcAft>
                          <a:spcPts val="0"/>
                        </a:spcAft>
                        <a:buNone/>
                      </a:pPr>
                      <a:r>
                        <a:rPr b="0" i="0" lang="en-US" sz="2400" u="none" cap="none" strike="noStrike">
                          <a:solidFill>
                            <a:srgbClr val="000000"/>
                          </a:solidFill>
                          <a:latin typeface="Arial"/>
                          <a:ea typeface="Arial"/>
                          <a:cs typeface="Arial"/>
                          <a:sym typeface="Arial"/>
                        </a:rPr>
                        <a:t>Roughly 3 in.</a:t>
                      </a:r>
                      <a:endParaRPr sz="2400" u="none" cap="none" strike="noStrike"/>
                    </a:p>
                  </a:txBody>
                  <a:tcPr marT="95250" marB="95250" marR="66675" marL="66675">
                    <a:solidFill>
                      <a:srgbClr val="DAEEF3"/>
                    </a:solidFill>
                  </a:tcPr>
                </a:tc>
              </a:tr>
              <a:tr h="719825">
                <a:tc>
                  <a:txBody>
                    <a:bodyPr>
                      <a:noAutofit/>
                    </a:bodyPr>
                    <a:lstStyle/>
                    <a:p>
                      <a:pPr indent="0" lvl="0" marL="0" marR="0" rtl="0" algn="l">
                        <a:spcBef>
                          <a:spcPts val="0"/>
                        </a:spcBef>
                        <a:spcAft>
                          <a:spcPts val="0"/>
                        </a:spcAft>
                        <a:buNone/>
                      </a:pPr>
                      <a:r>
                        <a:rPr b="0" i="0" lang="en-US" sz="2400" u="none" cap="none" strike="noStrike">
                          <a:solidFill>
                            <a:srgbClr val="000000"/>
                          </a:solidFill>
                          <a:latin typeface="Arial"/>
                          <a:ea typeface="Arial"/>
                          <a:cs typeface="Arial"/>
                          <a:sym typeface="Arial"/>
                        </a:rPr>
                        <a:t>Heel height in flat state</a:t>
                      </a:r>
                      <a:endParaRPr sz="2400" u="none" cap="none" strike="noStrike"/>
                    </a:p>
                  </a:txBody>
                  <a:tcPr marT="95250" marB="95250" marR="66675" marL="66675">
                    <a:solidFill>
                      <a:srgbClr val="E5DFEC"/>
                    </a:solidFill>
                  </a:tcPr>
                </a:tc>
                <a:tc>
                  <a:txBody>
                    <a:bodyPr>
                      <a:noAutofit/>
                    </a:bodyPr>
                    <a:lstStyle/>
                    <a:p>
                      <a:pPr indent="0" lvl="0" marL="0" marR="0" rtl="0" algn="l">
                        <a:spcBef>
                          <a:spcPts val="0"/>
                        </a:spcBef>
                        <a:spcAft>
                          <a:spcPts val="0"/>
                        </a:spcAft>
                        <a:buNone/>
                      </a:pPr>
                      <a:r>
                        <a:rPr b="0" i="0" lang="en-US" sz="2400" u="none" cap="none" strike="noStrike">
                          <a:solidFill>
                            <a:srgbClr val="000000"/>
                          </a:solidFill>
                          <a:latin typeface="Arial"/>
                          <a:ea typeface="Arial"/>
                          <a:cs typeface="Arial"/>
                          <a:sym typeface="Arial"/>
                        </a:rPr>
                        <a:t>Less than ½ in.</a:t>
                      </a:r>
                      <a:endParaRPr sz="2400" u="none" cap="none" strike="noStrike"/>
                    </a:p>
                  </a:txBody>
                  <a:tcPr marT="95250" marB="95250" marR="66675" marL="66675">
                    <a:solidFill>
                      <a:srgbClr val="E5DFEC"/>
                    </a:solidFill>
                  </a:tcPr>
                </a:tc>
              </a:tr>
              <a:tr h="383025">
                <a:tc>
                  <a:txBody>
                    <a:bodyPr>
                      <a:noAutofit/>
                    </a:bodyPr>
                    <a:lstStyle/>
                    <a:p>
                      <a:pPr indent="0" lvl="0" marL="0" marR="0" rtl="0" algn="l">
                        <a:spcBef>
                          <a:spcPts val="0"/>
                        </a:spcBef>
                        <a:spcAft>
                          <a:spcPts val="0"/>
                        </a:spcAft>
                        <a:buNone/>
                      </a:pPr>
                      <a:r>
                        <a:rPr b="0" i="0" lang="en-US" sz="2400" u="none" cap="none" strike="noStrike">
                          <a:solidFill>
                            <a:srgbClr val="000000"/>
                          </a:solidFill>
                          <a:latin typeface="Arial"/>
                          <a:ea typeface="Arial"/>
                          <a:cs typeface="Arial"/>
                          <a:sym typeface="Arial"/>
                        </a:rPr>
                        <a:t>Shoe size</a:t>
                      </a:r>
                      <a:endParaRPr sz="2400" u="none" cap="none" strike="noStrike"/>
                    </a:p>
                  </a:txBody>
                  <a:tcPr marT="95250" marB="95250" marR="66675" marL="66675">
                    <a:solidFill>
                      <a:srgbClr val="DAEEF3"/>
                    </a:solidFill>
                  </a:tcPr>
                </a:tc>
                <a:tc>
                  <a:txBody>
                    <a:bodyPr>
                      <a:noAutofit/>
                    </a:bodyPr>
                    <a:lstStyle/>
                    <a:p>
                      <a:pPr indent="0" lvl="0" marL="0" marR="0" rtl="0" algn="l">
                        <a:spcBef>
                          <a:spcPts val="0"/>
                        </a:spcBef>
                        <a:spcAft>
                          <a:spcPts val="0"/>
                        </a:spcAft>
                        <a:buNone/>
                      </a:pPr>
                      <a:r>
                        <a:rPr b="0" i="0" lang="en-US" sz="2400" u="none" cap="none" strike="noStrike">
                          <a:solidFill>
                            <a:srgbClr val="000000"/>
                          </a:solidFill>
                          <a:latin typeface="Arial"/>
                          <a:ea typeface="Arial"/>
                          <a:cs typeface="Arial"/>
                          <a:sym typeface="Arial"/>
                        </a:rPr>
                        <a:t>10 ½</a:t>
                      </a:r>
                      <a:endParaRPr sz="2400" u="none" cap="none" strike="noStrike"/>
                    </a:p>
                  </a:txBody>
                  <a:tcPr marT="95250" marB="95250" marR="66675" marL="66675">
                    <a:solidFill>
                      <a:srgbClr val="DAEEF3"/>
                    </a:solidFill>
                  </a:tcPr>
                </a:tc>
              </a:tr>
              <a:tr h="383025">
                <a:tc>
                  <a:txBody>
                    <a:bodyPr>
                      <a:noAutofit/>
                    </a:bodyPr>
                    <a:lstStyle/>
                    <a:p>
                      <a:pPr indent="0" lvl="0" marL="0" marR="0" rtl="0" algn="l">
                        <a:spcBef>
                          <a:spcPts val="0"/>
                        </a:spcBef>
                        <a:spcAft>
                          <a:spcPts val="0"/>
                        </a:spcAft>
                        <a:buNone/>
                      </a:pPr>
                      <a:r>
                        <a:rPr b="0" i="0" lang="en-US" sz="2400" u="none" cap="none" strike="noStrike">
                          <a:solidFill>
                            <a:srgbClr val="000000"/>
                          </a:solidFill>
                          <a:latin typeface="Arial"/>
                          <a:ea typeface="Arial"/>
                          <a:cs typeface="Arial"/>
                          <a:sym typeface="Arial"/>
                        </a:rPr>
                        <a:t>Cost to consumer</a:t>
                      </a:r>
                      <a:endParaRPr sz="2400" u="none" cap="none" strike="noStrike"/>
                    </a:p>
                  </a:txBody>
                  <a:tcPr marT="95250" marB="95250" marR="66675" marL="66675">
                    <a:solidFill>
                      <a:srgbClr val="E5DFEC"/>
                    </a:solidFill>
                  </a:tcPr>
                </a:tc>
                <a:tc>
                  <a:txBody>
                    <a:bodyPr>
                      <a:noAutofit/>
                    </a:bodyPr>
                    <a:lstStyle/>
                    <a:p>
                      <a:pPr indent="0" lvl="0" marL="0" marR="0" rtl="0" algn="l">
                        <a:spcBef>
                          <a:spcPts val="0"/>
                        </a:spcBef>
                        <a:spcAft>
                          <a:spcPts val="0"/>
                        </a:spcAft>
                        <a:buNone/>
                      </a:pPr>
                      <a:r>
                        <a:rPr b="0" i="0" lang="en-US" sz="2400" u="none" cap="none" strike="noStrike">
                          <a:solidFill>
                            <a:srgbClr val="000000"/>
                          </a:solidFill>
                          <a:latin typeface="Arial"/>
                          <a:ea typeface="Arial"/>
                          <a:cs typeface="Arial"/>
                          <a:sym typeface="Arial"/>
                        </a:rPr>
                        <a:t>Less than $100</a:t>
                      </a:r>
                      <a:endParaRPr sz="2400" u="none" cap="none" strike="noStrike"/>
                    </a:p>
                  </a:txBody>
                  <a:tcPr marT="95250" marB="95250" marR="66675" marL="66675">
                    <a:solidFill>
                      <a:srgbClr val="E5DFEC"/>
                    </a:solidFill>
                  </a:tcPr>
                </a:tc>
              </a:tr>
              <a:tr h="983025">
                <a:tc>
                  <a:txBody>
                    <a:bodyPr>
                      <a:noAutofit/>
                    </a:bodyPr>
                    <a:lstStyle/>
                    <a:p>
                      <a:pPr indent="0" lvl="0" marL="0" marR="0" rtl="0" algn="l">
                        <a:spcBef>
                          <a:spcPts val="0"/>
                        </a:spcBef>
                        <a:spcAft>
                          <a:spcPts val="0"/>
                        </a:spcAft>
                        <a:buNone/>
                      </a:pPr>
                      <a:r>
                        <a:rPr b="0" i="0" lang="en-US" sz="2400" u="none" cap="none" strike="noStrike">
                          <a:solidFill>
                            <a:srgbClr val="000000"/>
                          </a:solidFill>
                          <a:latin typeface="Arial"/>
                          <a:ea typeface="Arial"/>
                          <a:cs typeface="Arial"/>
                          <a:sym typeface="Arial"/>
                        </a:rPr>
                        <a:t>Stays connected to foot under normal wear</a:t>
                      </a:r>
                      <a:endParaRPr sz="2400" u="none" cap="none" strike="noStrike"/>
                    </a:p>
                  </a:txBody>
                  <a:tcPr marT="95250" marB="95250" marR="66675" marL="66675">
                    <a:solidFill>
                      <a:srgbClr val="DAEEF3"/>
                    </a:solidFill>
                  </a:tcPr>
                </a:tc>
                <a:tc>
                  <a:txBody>
                    <a:bodyPr>
                      <a:noAutofit/>
                    </a:bodyPr>
                    <a:lstStyle/>
                    <a:p>
                      <a:pPr indent="0" lvl="0" marL="0" marR="0" rtl="0" algn="l">
                        <a:spcBef>
                          <a:spcPts val="0"/>
                        </a:spcBef>
                        <a:spcAft>
                          <a:spcPts val="0"/>
                        </a:spcAft>
                        <a:buNone/>
                      </a:pPr>
                      <a:r>
                        <a:rPr b="0" i="0" lang="en-US" sz="2400" u="none" cap="none" strike="noStrike">
                          <a:solidFill>
                            <a:srgbClr val="000000"/>
                          </a:solidFill>
                          <a:latin typeface="Arial"/>
                          <a:ea typeface="Arial"/>
                          <a:cs typeface="Arial"/>
                          <a:sym typeface="Arial"/>
                        </a:rPr>
                        <a:t>Yes</a:t>
                      </a:r>
                      <a:endParaRPr sz="2400" u="none" cap="none" strike="noStrike"/>
                    </a:p>
                  </a:txBody>
                  <a:tcPr marT="95250" marB="95250" marR="66675" marL="66675">
                    <a:solidFill>
                      <a:srgbClr val="DAEEF3"/>
                    </a:solidFill>
                  </a:tcPr>
                </a:tc>
              </a:tr>
            </a:tbl>
          </a:graphicData>
        </a:graphic>
      </p:graphicFrame>
      <p:sp>
        <p:nvSpPr>
          <p:cNvPr id="172" name="Shape 172"/>
          <p:cNvSpPr txBox="1"/>
          <p:nvPr/>
        </p:nvSpPr>
        <p:spPr>
          <a:xfrm>
            <a:off x="152400" y="6203974"/>
            <a:ext cx="1371600" cy="50783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b="1" lang="en-US" sz="1800">
                <a:solidFill>
                  <a:schemeClr val="dk1"/>
                </a:solidFill>
                <a:latin typeface="Nunito"/>
                <a:ea typeface="Nunito"/>
                <a:cs typeface="Nunito"/>
                <a:sym typeface="Nunito"/>
              </a:rPr>
              <a:t>Olapido</a:t>
            </a:r>
            <a:endParaRPr b="1" sz="1800">
              <a:solidFill>
                <a:schemeClr val="dk1"/>
              </a:solidFill>
              <a:latin typeface="Nunito"/>
              <a:ea typeface="Nunito"/>
              <a:cs typeface="Nunito"/>
              <a:sym typeface="Nunito"/>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